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97" r:id="rId6"/>
    <p:sldId id="298" r:id="rId7"/>
    <p:sldId id="299" r:id="rId8"/>
    <p:sldId id="300" r:id="rId9"/>
    <p:sldId id="301" r:id="rId10"/>
    <p:sldId id="262" r:id="rId11"/>
    <p:sldId id="302" r:id="rId12"/>
    <p:sldId id="305" r:id="rId13"/>
    <p:sldId id="306" r:id="rId14"/>
    <p:sldId id="264" r:id="rId15"/>
    <p:sldId id="304" r:id="rId16"/>
    <p:sldId id="309" r:id="rId17"/>
    <p:sldId id="307" r:id="rId18"/>
    <p:sldId id="308" r:id="rId19"/>
    <p:sldId id="31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jdhani" panose="020F0502020204030204" pitchFamily="34" charset="0"/>
      <p:regular r:id="rId30"/>
      <p:bold r:id="rId31"/>
      <p:italic r:id="rId32"/>
      <p:boldItalic r:id="rId33"/>
    </p:embeddedFont>
    <p:embeddedFont>
      <p:font typeface="Raleway" pitchFamily="2" charset="77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AA199B-EB95-4792-BDFE-056F584157B0}">
  <a:tblStyle styleId="{06AA199B-EB95-4792-BDFE-056F584157B0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08034E-D960-4FFC-A852-EA895BF034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4737"/>
  </p:normalViewPr>
  <p:slideViewPr>
    <p:cSldViewPr snapToGrid="0" snapToObjects="1">
      <p:cViewPr varScale="1">
        <p:scale>
          <a:sx n="119" d="100"/>
          <a:sy n="119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Cars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Toyota</c:v>
                </c:pt>
                <c:pt idx="1">
                  <c:v>Hyundai</c:v>
                </c:pt>
                <c:pt idx="2">
                  <c:v>Ford</c:v>
                </c:pt>
                <c:pt idx="3">
                  <c:v>Chevrolet</c:v>
                </c:pt>
                <c:pt idx="4">
                  <c:v>Nissan</c:v>
                </c:pt>
                <c:pt idx="5">
                  <c:v>Kia</c:v>
                </c:pt>
                <c:pt idx="6">
                  <c:v>Mercedes</c:v>
                </c:pt>
                <c:pt idx="7">
                  <c:v>GMC</c:v>
                </c:pt>
                <c:pt idx="8">
                  <c:v>Lexus</c:v>
                </c:pt>
                <c:pt idx="9">
                  <c:v>Mazda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1262</c:v>
                </c:pt>
                <c:pt idx="1">
                  <c:v>719</c:v>
                </c:pt>
                <c:pt idx="2">
                  <c:v>510</c:v>
                </c:pt>
                <c:pt idx="3">
                  <c:v>432</c:v>
                </c:pt>
                <c:pt idx="4">
                  <c:v>362</c:v>
                </c:pt>
                <c:pt idx="5">
                  <c:v>268</c:v>
                </c:pt>
                <c:pt idx="6">
                  <c:v>256</c:v>
                </c:pt>
                <c:pt idx="7">
                  <c:v>246</c:v>
                </c:pt>
                <c:pt idx="8">
                  <c:v>237</c:v>
                </c:pt>
                <c:pt idx="9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3-6348-9EE3-7B68C33D32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3302128"/>
        <c:axId val="1276877679"/>
      </c:barChart>
      <c:catAx>
        <c:axId val="59330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877679"/>
        <c:crosses val="autoZero"/>
        <c:auto val="1"/>
        <c:lblAlgn val="ctr"/>
        <c:lblOffset val="100"/>
        <c:noMultiLvlLbl val="0"/>
      </c:catAx>
      <c:valAx>
        <c:axId val="1276877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0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Cars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Automatic</c:v>
                </c:pt>
                <c:pt idx="1">
                  <c:v>Manual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4933</c:v>
                </c:pt>
                <c:pt idx="1">
                  <c:v>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9-1D4D-BA1C-66C546B156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00495199"/>
        <c:axId val="1300274175"/>
      </c:barChart>
      <c:catAx>
        <c:axId val="130049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274175"/>
        <c:crosses val="autoZero"/>
        <c:auto val="1"/>
        <c:lblAlgn val="ctr"/>
        <c:lblOffset val="100"/>
        <c:noMultiLvlLbl val="0"/>
      </c:catAx>
      <c:valAx>
        <c:axId val="130027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49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68483b6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68483b6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Morning , First of all Thank you </a:t>
            </a:r>
            <a:r>
              <a:rPr lang="en-US" dirty="0" err="1"/>
              <a:t>mr</a:t>
            </a:r>
            <a:r>
              <a:rPr lang="en-US"/>
              <a:t> Danu </a:t>
            </a:r>
            <a:r>
              <a:rPr lang="en-US" dirty="0"/>
              <a:t>for gave me </a:t>
            </a:r>
            <a:r>
              <a:rPr lang="en-US"/>
              <a:t>the opportunity </a:t>
            </a:r>
            <a:r>
              <a:rPr lang="en-US" dirty="0"/>
              <a:t>to present my milestone regarding Saudi Arabia Used Car Sales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The price column has a mean of seventy eight thousand three hundred thirty four riyals and the median is fifty eight thousand riyals.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The price and brand columns have a strong correlation, like the price and gear type columns</a:t>
            </a:r>
            <a:br>
              <a:rPr lang="en-ID" dirty="0"/>
            </a:b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25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cardinality I count unique value every column and the result is there are 4 High cardinality columns, and 4 low cardinality columns too.</a:t>
            </a:r>
          </a:p>
          <a:p>
            <a:r>
              <a:rPr lang="en-US" dirty="0"/>
              <a:t>For handling outlier I used IQR and Gaussian Method, the result is the data still skewed.</a:t>
            </a:r>
          </a:p>
        </p:txBody>
      </p:sp>
    </p:spTree>
    <p:extLst>
      <p:ext uri="{BB962C8B-B14F-4D97-AF65-F5344CB8AC3E}">
        <p14:creationId xmlns:p14="http://schemas.microsoft.com/office/powerpoint/2010/main" val="324867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Feature selection I used </a:t>
            </a:r>
            <a:r>
              <a:rPr lang="en-US" dirty="0" err="1"/>
              <a:t>Anova</a:t>
            </a:r>
            <a:r>
              <a:rPr lang="en-US" dirty="0"/>
              <a:t> and Spearman method, the result shown that all feature correlated.</a:t>
            </a:r>
          </a:p>
          <a:p>
            <a:r>
              <a:rPr lang="en-US" dirty="0"/>
              <a:t>For Feature Transformer I used </a:t>
            </a:r>
            <a:r>
              <a:rPr lang="en-US" dirty="0" err="1"/>
              <a:t>MinMax</a:t>
            </a:r>
            <a:r>
              <a:rPr lang="en-US" dirty="0"/>
              <a:t> Scaler (because the data still skew) and Ordinal Encoder (because there is ordinal data in options column)</a:t>
            </a:r>
          </a:p>
        </p:txBody>
      </p:sp>
    </p:spTree>
    <p:extLst>
      <p:ext uri="{BB962C8B-B14F-4D97-AF65-F5344CB8AC3E}">
        <p14:creationId xmlns:p14="http://schemas.microsoft.com/office/powerpoint/2010/main" val="413043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b0f9523dd_0_25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b0f9523dd_0_25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tried to 5 type of model, but the result shown the best model is </a:t>
            </a:r>
            <a:r>
              <a:rPr lang="en-US" dirty="0" err="1"/>
              <a:t>XGBoost</a:t>
            </a:r>
            <a:r>
              <a:rPr lang="en-US" dirty="0"/>
              <a:t> , so I tuned </a:t>
            </a:r>
            <a:r>
              <a:rPr lang="en-US" dirty="0" err="1"/>
              <a:t>XGBoost</a:t>
            </a:r>
            <a:r>
              <a:rPr lang="en-US" dirty="0"/>
              <a:t> model and  the result is a bit improvement, but improvement is still improvement, so I used </a:t>
            </a:r>
            <a:r>
              <a:rPr lang="en-US" dirty="0" err="1"/>
              <a:t>XGBoost</a:t>
            </a:r>
            <a:r>
              <a:rPr lang="en-US" dirty="0"/>
              <a:t> after tuning for deployment in </a:t>
            </a:r>
            <a:r>
              <a:rPr lang="en-US" dirty="0" err="1"/>
              <a:t>huggingface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04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On your screen there is a barcode. please scan the barcode to connect you to my </a:t>
            </a:r>
            <a:r>
              <a:rPr lang="en-ID" dirty="0" err="1"/>
              <a:t>huggingface</a:t>
            </a:r>
            <a:r>
              <a:rPr lang="en-ID" dirty="0"/>
              <a:t> page.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(OPEN HUGGING FACE)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56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section is 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735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conclusion are;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The best model I used is Tuned Extreme Gradient Boost (</a:t>
            </a: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XGBoost</a:t>
            </a: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 Tuned) Regression with a RMSE score = thirty three thousand five hundred and fifty and an R2 score = zero point seven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XGBoost</a:t>
            </a: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 Tuned has a Training Score: zero point nine and Testing Score: zero point seven, the model still overfitting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For the next improvement, We need to Data Balancing, add data, and select more accurate parameters to overcome overfitting.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2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presentation, I will divide it into 6 parts, namely Problem Case, About Data, Exploratory Data Analysis, Data Pre-processing, Model &amp; Deployment, and Conclusion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dirty="0"/>
              <a:t>At this milestone I define the issue into A used car sales company in Saudi Arabia wants to make a machine learning to predict the price of used cars that its customers want, so the potential customers can estimate the budget they have to prepare.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1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 took the dataset from Kaggle with the link displayed on your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raw data has shape eight thousand thirty five rows and thirteen columns. There are no missing values, but there are </a:t>
            </a:r>
            <a:r>
              <a:rPr lang="en-ID" dirty="0" err="1"/>
              <a:t>NaN</a:t>
            </a:r>
            <a:r>
              <a:rPr lang="en-ID" dirty="0"/>
              <a:t> values ​​in the negotiable and price columns. This happens if the buyer buys at a negotiated price, then the price column will be </a:t>
            </a:r>
            <a:r>
              <a:rPr lang="en-ID" dirty="0" err="1"/>
              <a:t>NaN</a:t>
            </a:r>
            <a:r>
              <a:rPr lang="en-ID" dirty="0"/>
              <a:t> and the negotiable column will contain the negotiated price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64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84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738d4153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738d4153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just like in Indonesia, used car brands in Saudi Arabia are dominated by Toyota with one thousand two hundred and sixty two cars, then Hyundai, Ford, Chevrolet, Nissan, Kia, Mer-c, GMC, Lexus, and Mazda. Toyota has a good brand image in the market, because its products are reliable, good after sales service and competitive prices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43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738d4153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738d4153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in gear type comparison, Automatic transmission is the majority with four thousand nine hundred thirty three cars and Manual five hundred and seventy three.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shows that the people of Saudi Arabia prefer cars with automatic transmission because easier to drive, less tiring, and can be used by all people types.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427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955088"/>
            <a:ext cx="4846500" cy="26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707513"/>
            <a:ext cx="4846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532300" y="-10350"/>
            <a:ext cx="3611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0800000">
            <a:off x="-596" y="-465"/>
            <a:ext cx="1365121" cy="1092666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1648300" y="1743700"/>
            <a:ext cx="25839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840075" y="1743700"/>
            <a:ext cx="25839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648310" y="20805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5840085" y="20805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/>
          </p:nvPr>
        </p:nvSpPr>
        <p:spPr>
          <a:xfrm>
            <a:off x="1648300" y="3268050"/>
            <a:ext cx="25839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/>
          </p:nvPr>
        </p:nvSpPr>
        <p:spPr>
          <a:xfrm>
            <a:off x="5840075" y="3268050"/>
            <a:ext cx="25839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1648339" y="36050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5840090" y="36050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10" y="1792299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10" y="3319199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4" hasCustomPrompt="1"/>
          </p:nvPr>
        </p:nvSpPr>
        <p:spPr>
          <a:xfrm>
            <a:off x="4911910" y="1792299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1910" y="3319199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/>
          <p:nvPr/>
        </p:nvSpPr>
        <p:spPr>
          <a:xfrm rot="10800000">
            <a:off x="4523" y="3608"/>
            <a:ext cx="1282376" cy="1025092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7861623" y="4119258"/>
            <a:ext cx="1282376" cy="1025092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 flipH="1">
            <a:off x="4523" y="4119258"/>
            <a:ext cx="1282376" cy="1025092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 rot="10800000" flipH="1">
            <a:off x="7861623" y="3608"/>
            <a:ext cx="1282376" cy="1025092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206950" y="179545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2"/>
          </p:nvPr>
        </p:nvSpPr>
        <p:spPr>
          <a:xfrm>
            <a:off x="5058542" y="179545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1206950" y="2238550"/>
            <a:ext cx="28785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3"/>
          </p:nvPr>
        </p:nvSpPr>
        <p:spPr>
          <a:xfrm>
            <a:off x="5058525" y="2238550"/>
            <a:ext cx="28785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4"/>
          </p:nvPr>
        </p:nvSpPr>
        <p:spPr>
          <a:xfrm>
            <a:off x="1206950" y="365677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5"/>
          </p:nvPr>
        </p:nvSpPr>
        <p:spPr>
          <a:xfrm>
            <a:off x="5058542" y="365677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1206950" y="4099977"/>
            <a:ext cx="28785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7"/>
          </p:nvPr>
        </p:nvSpPr>
        <p:spPr>
          <a:xfrm>
            <a:off x="5058526" y="4099977"/>
            <a:ext cx="28785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/>
          <p:nvPr/>
        </p:nvSpPr>
        <p:spPr>
          <a:xfrm flipH="1">
            <a:off x="10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 rot="-5400000">
            <a:off x="8233710" y="100901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 flipH="1">
            <a:off x="360761" y="25543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3"/>
          <p:cNvSpPr/>
          <p:nvPr/>
        </p:nvSpPr>
        <p:spPr>
          <a:xfrm flipH="1">
            <a:off x="5" y="3887956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3"/>
          <p:cNvSpPr/>
          <p:nvPr/>
        </p:nvSpPr>
        <p:spPr>
          <a:xfrm rot="10800000" flipH="1">
            <a:off x="6902505" y="6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 flipH="1">
            <a:off x="10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/>
          <p:nvPr/>
        </p:nvSpPr>
        <p:spPr>
          <a:xfrm rot="-5400000">
            <a:off x="8233710" y="100901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/>
          <p:nvPr/>
        </p:nvSpPr>
        <p:spPr>
          <a:xfrm flipH="1">
            <a:off x="355435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7952597" y="100901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45992" y="1887738"/>
            <a:ext cx="3603900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61675" y="831313"/>
            <a:ext cx="999000" cy="89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100"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45992" y="3600288"/>
            <a:ext cx="36039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5486399" y="0"/>
            <a:ext cx="3721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-596" y="-465"/>
            <a:ext cx="1365121" cy="1092666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10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32810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561900" y="1349000"/>
            <a:ext cx="45681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3561900" y="2671625"/>
            <a:ext cx="45681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0" y="0"/>
            <a:ext cx="316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/>
          <p:nvPr/>
        </p:nvSpPr>
        <p:spPr>
          <a:xfrm rot="-5400000">
            <a:off x="7897791" y="111462"/>
            <a:ext cx="1387225" cy="110890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85800" y="1764600"/>
            <a:ext cx="41037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>
            <a:spLocks noGrp="1"/>
          </p:cNvSpPr>
          <p:nvPr>
            <p:ph type="pic" idx="2"/>
          </p:nvPr>
        </p:nvSpPr>
        <p:spPr>
          <a:xfrm>
            <a:off x="5043975" y="-22111"/>
            <a:ext cx="4103700" cy="5242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8"/>
          <p:cNvSpPr/>
          <p:nvPr/>
        </p:nvSpPr>
        <p:spPr>
          <a:xfrm rot="10800000">
            <a:off x="-92045" y="-98194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50" y="4513500"/>
            <a:ext cx="9144000" cy="6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7897791" y="111462"/>
            <a:ext cx="1387225" cy="110890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685800" y="1830575"/>
            <a:ext cx="4814700" cy="91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 b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685800" y="2845225"/>
            <a:ext cx="4814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>
            <a:spLocks noGrp="1"/>
          </p:cNvSpPr>
          <p:nvPr>
            <p:ph type="pic" idx="2"/>
          </p:nvPr>
        </p:nvSpPr>
        <p:spPr>
          <a:xfrm>
            <a:off x="5917800" y="11050"/>
            <a:ext cx="324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1"/>
          <p:cNvSpPr/>
          <p:nvPr/>
        </p:nvSpPr>
        <p:spPr>
          <a:xfrm rot="5400000">
            <a:off x="-155349" y="4050894"/>
            <a:ext cx="1548530" cy="1237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uggingface.co/spaces/DaniyalKahfi/Used_Car_in_Saudi_Arabi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urkibintalib/saudi-arabia-used-cars-data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595" t="6209" b="6209"/>
          <a:stretch/>
        </p:blipFill>
        <p:spPr>
          <a:xfrm>
            <a:off x="5532300" y="-10350"/>
            <a:ext cx="3611700" cy="5143500"/>
          </a:xfrm>
          <a:prstGeom prst="rect">
            <a:avLst/>
          </a:prstGeom>
        </p:spPr>
      </p:pic>
      <p:sp>
        <p:nvSpPr>
          <p:cNvPr id="172" name="Google Shape;172;p28"/>
          <p:cNvSpPr txBox="1">
            <a:spLocks noGrp="1"/>
          </p:cNvSpPr>
          <p:nvPr>
            <p:ph type="ctrTitle"/>
          </p:nvPr>
        </p:nvSpPr>
        <p:spPr>
          <a:xfrm>
            <a:off x="685800" y="955088"/>
            <a:ext cx="4846500" cy="26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Saudi Arabia Used Car Sales </a:t>
            </a:r>
            <a:endParaRPr sz="5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2"/>
                </a:solidFill>
              </a:rPr>
              <a:t>Milestone 2</a:t>
            </a:r>
            <a:endParaRPr sz="4200" dirty="0">
              <a:solidFill>
                <a:schemeClr val="lt2"/>
              </a:solidFill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685800" y="3707513"/>
            <a:ext cx="4846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“A car is an item that reflects the personality of its owner”</a:t>
            </a:r>
            <a:endParaRPr sz="1400" dirty="0"/>
          </a:p>
        </p:txBody>
      </p:sp>
      <p:sp>
        <p:nvSpPr>
          <p:cNvPr id="174" name="Google Shape;174;p28"/>
          <p:cNvSpPr/>
          <p:nvPr/>
        </p:nvSpPr>
        <p:spPr>
          <a:xfrm>
            <a:off x="4170214" y="25543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201380" y="3887956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1638144" y="1148618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Price </a:t>
            </a:r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2"/>
          </p:nvPr>
        </p:nvSpPr>
        <p:spPr>
          <a:xfrm>
            <a:off x="5509064" y="1148618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Median Price</a:t>
            </a:r>
            <a:endParaRPr dirty="0"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1659146" y="1444950"/>
            <a:ext cx="28785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78334.94024700327 SAR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3"/>
          </p:nvPr>
        </p:nvSpPr>
        <p:spPr>
          <a:xfrm>
            <a:off x="5545040" y="1438476"/>
            <a:ext cx="2878500" cy="282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58000.0 SAR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4"/>
          </p:nvPr>
        </p:nvSpPr>
        <p:spPr>
          <a:xfrm>
            <a:off x="1638144" y="3094696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dirty="0"/>
              <a:t>Relational Between Price and Brand</a:t>
            </a:r>
            <a:endParaRPr lang="en-ID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 idx="5"/>
          </p:nvPr>
        </p:nvSpPr>
        <p:spPr>
          <a:xfrm>
            <a:off x="5545500" y="3114657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dirty="0"/>
              <a:t>Relational Between Price and Gear Type</a:t>
            </a:r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6"/>
          </p:nvPr>
        </p:nvSpPr>
        <p:spPr>
          <a:xfrm>
            <a:off x="5004207" y="3593686"/>
            <a:ext cx="315682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F-statistic: 81.91120516754067 P-value: 1.9389688498860726e-19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7"/>
          </p:nvPr>
        </p:nvSpPr>
        <p:spPr>
          <a:xfrm>
            <a:off x="1125473" y="3592894"/>
            <a:ext cx="3309694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F-statistic: 54.820156292936446 P-value: 0.0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1206950" y="1227800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1206950" y="3088977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5066050" y="1227800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5066050" y="3088977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4"/>
          <p:cNvSpPr/>
          <p:nvPr/>
        </p:nvSpPr>
        <p:spPr>
          <a:xfrm flipH="1">
            <a:off x="685810" y="4334126"/>
            <a:ext cx="1011201" cy="809382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34"/>
          <p:cNvGrpSpPr/>
          <p:nvPr/>
        </p:nvGrpSpPr>
        <p:grpSpPr>
          <a:xfrm>
            <a:off x="1306269" y="3206706"/>
            <a:ext cx="244453" cy="215812"/>
            <a:chOff x="7455933" y="4417987"/>
            <a:chExt cx="291849" cy="257655"/>
          </a:xfrm>
        </p:grpSpPr>
        <p:sp>
          <p:nvSpPr>
            <p:cNvPr id="249" name="Google Shape;249;p34"/>
            <p:cNvSpPr/>
            <p:nvPr/>
          </p:nvSpPr>
          <p:spPr>
            <a:xfrm>
              <a:off x="7507398" y="4606891"/>
              <a:ext cx="68728" cy="68751"/>
            </a:xfrm>
            <a:custGeom>
              <a:avLst/>
              <a:gdLst/>
              <a:ahLst/>
              <a:cxnLst/>
              <a:rect l="l" t="t" r="r" b="b"/>
              <a:pathLst>
                <a:path w="68728" h="68751" extrusionOk="0">
                  <a:moveTo>
                    <a:pt x="68728" y="34376"/>
                  </a:moveTo>
                  <a:cubicBezTo>
                    <a:pt x="68728" y="53348"/>
                    <a:pt x="53329" y="68752"/>
                    <a:pt x="34364" y="68752"/>
                  </a:cubicBezTo>
                  <a:cubicBezTo>
                    <a:pt x="15399" y="68752"/>
                    <a:pt x="0" y="53348"/>
                    <a:pt x="0" y="34376"/>
                  </a:cubicBezTo>
                  <a:cubicBezTo>
                    <a:pt x="0" y="15404"/>
                    <a:pt x="15399" y="0"/>
                    <a:pt x="34364" y="0"/>
                  </a:cubicBezTo>
                  <a:cubicBezTo>
                    <a:pt x="53329" y="81"/>
                    <a:pt x="68728" y="15404"/>
                    <a:pt x="68728" y="34376"/>
                  </a:cubicBezTo>
                  <a:lnTo>
                    <a:pt x="68728" y="343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7713419" y="4572597"/>
              <a:ext cx="34363" cy="17187"/>
            </a:xfrm>
            <a:custGeom>
              <a:avLst/>
              <a:gdLst/>
              <a:ahLst/>
              <a:cxnLst/>
              <a:rect l="l" t="t" r="r" b="b"/>
              <a:pathLst>
                <a:path w="34363" h="17187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17188"/>
                  </a:lnTo>
                  <a:lnTo>
                    <a:pt x="0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7455933" y="4572597"/>
              <a:ext cx="291768" cy="68670"/>
            </a:xfrm>
            <a:custGeom>
              <a:avLst/>
              <a:gdLst/>
              <a:ahLst/>
              <a:cxnLst/>
              <a:rect l="l" t="t" r="r" b="b"/>
              <a:pathLst>
                <a:path w="291768" h="68670" extrusionOk="0">
                  <a:moveTo>
                    <a:pt x="240304" y="0"/>
                  </a:moveTo>
                  <a:lnTo>
                    <a:pt x="0" y="0"/>
                  </a:lnTo>
                  <a:lnTo>
                    <a:pt x="0" y="68671"/>
                  </a:lnTo>
                  <a:lnTo>
                    <a:pt x="34364" y="68671"/>
                  </a:lnTo>
                  <a:cubicBezTo>
                    <a:pt x="34364" y="40294"/>
                    <a:pt x="57462" y="17188"/>
                    <a:pt x="85828" y="17188"/>
                  </a:cubicBezTo>
                  <a:cubicBezTo>
                    <a:pt x="114195" y="17188"/>
                    <a:pt x="137294" y="40294"/>
                    <a:pt x="137294" y="68671"/>
                  </a:cubicBezTo>
                  <a:lnTo>
                    <a:pt x="291769" y="68671"/>
                  </a:lnTo>
                  <a:lnTo>
                    <a:pt x="291769" y="34295"/>
                  </a:lnTo>
                  <a:lnTo>
                    <a:pt x="240304" y="34295"/>
                  </a:lnTo>
                  <a:lnTo>
                    <a:pt x="240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7456014" y="4529627"/>
              <a:ext cx="290634" cy="25782"/>
            </a:xfrm>
            <a:custGeom>
              <a:avLst/>
              <a:gdLst/>
              <a:ahLst/>
              <a:cxnLst/>
              <a:rect l="l" t="t" r="r" b="b"/>
              <a:pathLst>
                <a:path w="290634" h="25782" extrusionOk="0">
                  <a:moveTo>
                    <a:pt x="290634" y="25782"/>
                  </a:moveTo>
                  <a:cubicBezTo>
                    <a:pt x="286825" y="11026"/>
                    <a:pt x="273371" y="0"/>
                    <a:pt x="257405" y="0"/>
                  </a:cubicBezTo>
                  <a:lnTo>
                    <a:pt x="0" y="0"/>
                  </a:lnTo>
                  <a:lnTo>
                    <a:pt x="0" y="25782"/>
                  </a:lnTo>
                  <a:lnTo>
                    <a:pt x="290634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7455933" y="4426662"/>
              <a:ext cx="157960" cy="85858"/>
            </a:xfrm>
            <a:custGeom>
              <a:avLst/>
              <a:gdLst/>
              <a:ahLst/>
              <a:cxnLst/>
              <a:rect l="l" t="t" r="r" b="b"/>
              <a:pathLst>
                <a:path w="157960" h="85858" extrusionOk="0">
                  <a:moveTo>
                    <a:pt x="0" y="0"/>
                  </a:moveTo>
                  <a:lnTo>
                    <a:pt x="0" y="28295"/>
                  </a:lnTo>
                  <a:lnTo>
                    <a:pt x="55031" y="28295"/>
                  </a:lnTo>
                  <a:lnTo>
                    <a:pt x="112574" y="85858"/>
                  </a:lnTo>
                  <a:lnTo>
                    <a:pt x="157960" y="85858"/>
                  </a:lnTo>
                  <a:lnTo>
                    <a:pt x="72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7456014" y="4472145"/>
              <a:ext cx="88340" cy="40375"/>
            </a:xfrm>
            <a:custGeom>
              <a:avLst/>
              <a:gdLst/>
              <a:ahLst/>
              <a:cxnLst/>
              <a:rect l="l" t="t" r="r" b="b"/>
              <a:pathLst>
                <a:path w="88340" h="40375" extrusionOk="0">
                  <a:moveTo>
                    <a:pt x="47899" y="0"/>
                  </a:moveTo>
                  <a:lnTo>
                    <a:pt x="0" y="0"/>
                  </a:lnTo>
                  <a:lnTo>
                    <a:pt x="0" y="40375"/>
                  </a:lnTo>
                  <a:lnTo>
                    <a:pt x="88341" y="40375"/>
                  </a:lnTo>
                  <a:lnTo>
                    <a:pt x="47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7613975" y="4417987"/>
              <a:ext cx="133727" cy="94533"/>
            </a:xfrm>
            <a:custGeom>
              <a:avLst/>
              <a:gdLst/>
              <a:ahLst/>
              <a:cxnLst/>
              <a:rect l="l" t="t" r="r" b="b"/>
              <a:pathLst>
                <a:path w="133727" h="94533" extrusionOk="0">
                  <a:moveTo>
                    <a:pt x="124245" y="81"/>
                  </a:moveTo>
                  <a:cubicBezTo>
                    <a:pt x="105361" y="81"/>
                    <a:pt x="87612" y="7459"/>
                    <a:pt x="74239" y="20836"/>
                  </a:cubicBezTo>
                  <a:cubicBezTo>
                    <a:pt x="74158" y="20917"/>
                    <a:pt x="81" y="94452"/>
                    <a:pt x="0" y="94534"/>
                  </a:cubicBezTo>
                  <a:lnTo>
                    <a:pt x="24719" y="94534"/>
                  </a:lnTo>
                  <a:cubicBezTo>
                    <a:pt x="50735" y="68589"/>
                    <a:pt x="43279" y="76048"/>
                    <a:pt x="44657" y="74670"/>
                  </a:cubicBezTo>
                  <a:lnTo>
                    <a:pt x="54544" y="94534"/>
                  </a:lnTo>
                  <a:lnTo>
                    <a:pt x="73753" y="94534"/>
                  </a:lnTo>
                  <a:lnTo>
                    <a:pt x="57462" y="61860"/>
                  </a:lnTo>
                  <a:lnTo>
                    <a:pt x="86396" y="32916"/>
                  </a:lnTo>
                  <a:cubicBezTo>
                    <a:pt x="96527" y="22782"/>
                    <a:pt x="109981" y="17188"/>
                    <a:pt x="124245" y="17188"/>
                  </a:cubicBezTo>
                  <a:lnTo>
                    <a:pt x="133727" y="17188"/>
                  </a:lnTo>
                  <a:lnTo>
                    <a:pt x="133727" y="0"/>
                  </a:lnTo>
                  <a:lnTo>
                    <a:pt x="124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34"/>
          <p:cNvGrpSpPr/>
          <p:nvPr/>
        </p:nvGrpSpPr>
        <p:grpSpPr>
          <a:xfrm>
            <a:off x="5165403" y="3188285"/>
            <a:ext cx="244385" cy="244470"/>
            <a:chOff x="6199706" y="4376638"/>
            <a:chExt cx="291768" cy="291870"/>
          </a:xfrm>
        </p:grpSpPr>
        <p:sp>
          <p:nvSpPr>
            <p:cNvPr id="257" name="Google Shape;257;p34"/>
            <p:cNvSpPr/>
            <p:nvPr/>
          </p:nvSpPr>
          <p:spPr>
            <a:xfrm>
              <a:off x="6199706" y="4642727"/>
              <a:ext cx="291768" cy="25781"/>
            </a:xfrm>
            <a:custGeom>
              <a:avLst/>
              <a:gdLst/>
              <a:ahLst/>
              <a:cxnLst/>
              <a:rect l="l" t="t" r="r" b="b"/>
              <a:pathLst>
                <a:path w="291768" h="25781" extrusionOk="0">
                  <a:moveTo>
                    <a:pt x="0" y="0"/>
                  </a:moveTo>
                  <a:lnTo>
                    <a:pt x="291769" y="0"/>
                  </a:lnTo>
                  <a:lnTo>
                    <a:pt x="291769" y="25782"/>
                  </a:lnTo>
                  <a:lnTo>
                    <a:pt x="0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6225479" y="4419527"/>
              <a:ext cx="68646" cy="25781"/>
            </a:xfrm>
            <a:custGeom>
              <a:avLst/>
              <a:gdLst/>
              <a:ahLst/>
              <a:cxnLst/>
              <a:rect l="l" t="t" r="r" b="b"/>
              <a:pathLst>
                <a:path w="68646" h="25781" extrusionOk="0">
                  <a:moveTo>
                    <a:pt x="0" y="0"/>
                  </a:moveTo>
                  <a:lnTo>
                    <a:pt x="68646" y="0"/>
                  </a:lnTo>
                  <a:lnTo>
                    <a:pt x="68646" y="25782"/>
                  </a:lnTo>
                  <a:lnTo>
                    <a:pt x="0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6242661" y="4376638"/>
              <a:ext cx="34363" cy="25781"/>
            </a:xfrm>
            <a:custGeom>
              <a:avLst/>
              <a:gdLst/>
              <a:ahLst/>
              <a:cxnLst/>
              <a:rect l="l" t="t" r="r" b="b"/>
              <a:pathLst>
                <a:path w="34363" h="25781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25782"/>
                  </a:lnTo>
                  <a:lnTo>
                    <a:pt x="0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6397136" y="4419527"/>
              <a:ext cx="68646" cy="25781"/>
            </a:xfrm>
            <a:custGeom>
              <a:avLst/>
              <a:gdLst/>
              <a:ahLst/>
              <a:cxnLst/>
              <a:rect l="l" t="t" r="r" b="b"/>
              <a:pathLst>
                <a:path w="68646" h="25781" extrusionOk="0">
                  <a:moveTo>
                    <a:pt x="0" y="0"/>
                  </a:moveTo>
                  <a:lnTo>
                    <a:pt x="68646" y="0"/>
                  </a:lnTo>
                  <a:lnTo>
                    <a:pt x="68646" y="25782"/>
                  </a:lnTo>
                  <a:lnTo>
                    <a:pt x="0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6414237" y="4376638"/>
              <a:ext cx="34363" cy="25781"/>
            </a:xfrm>
            <a:custGeom>
              <a:avLst/>
              <a:gdLst/>
              <a:ahLst/>
              <a:cxnLst/>
              <a:rect l="l" t="t" r="r" b="b"/>
              <a:pathLst>
                <a:path w="34363" h="25781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25782"/>
                  </a:lnTo>
                  <a:lnTo>
                    <a:pt x="0" y="25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6199706" y="4462416"/>
              <a:ext cx="291768" cy="163123"/>
            </a:xfrm>
            <a:custGeom>
              <a:avLst/>
              <a:gdLst/>
              <a:ahLst/>
              <a:cxnLst/>
              <a:rect l="l" t="t" r="r" b="b"/>
              <a:pathLst>
                <a:path w="291768" h="163123" extrusionOk="0">
                  <a:moveTo>
                    <a:pt x="0" y="0"/>
                  </a:moveTo>
                  <a:lnTo>
                    <a:pt x="0" y="163123"/>
                  </a:lnTo>
                  <a:lnTo>
                    <a:pt x="291769" y="163123"/>
                  </a:lnTo>
                  <a:lnTo>
                    <a:pt x="291769" y="0"/>
                  </a:lnTo>
                  <a:lnTo>
                    <a:pt x="0" y="0"/>
                  </a:lnTo>
                  <a:close/>
                  <a:moveTo>
                    <a:pt x="85828" y="60158"/>
                  </a:moveTo>
                  <a:lnTo>
                    <a:pt x="68647" y="60158"/>
                  </a:lnTo>
                  <a:lnTo>
                    <a:pt x="68647" y="77345"/>
                  </a:lnTo>
                  <a:lnTo>
                    <a:pt x="51465" y="77345"/>
                  </a:lnTo>
                  <a:lnTo>
                    <a:pt x="51465" y="60158"/>
                  </a:lnTo>
                  <a:lnTo>
                    <a:pt x="34283" y="60158"/>
                  </a:lnTo>
                  <a:lnTo>
                    <a:pt x="34283" y="42970"/>
                  </a:lnTo>
                  <a:lnTo>
                    <a:pt x="51465" y="42970"/>
                  </a:lnTo>
                  <a:lnTo>
                    <a:pt x="51465" y="25782"/>
                  </a:lnTo>
                  <a:lnTo>
                    <a:pt x="68647" y="25782"/>
                  </a:lnTo>
                  <a:lnTo>
                    <a:pt x="68647" y="42970"/>
                  </a:lnTo>
                  <a:lnTo>
                    <a:pt x="85828" y="42970"/>
                  </a:lnTo>
                  <a:lnTo>
                    <a:pt x="85828" y="60158"/>
                  </a:lnTo>
                  <a:close/>
                  <a:moveTo>
                    <a:pt x="135916" y="142125"/>
                  </a:moveTo>
                  <a:lnTo>
                    <a:pt x="121652" y="132639"/>
                  </a:lnTo>
                  <a:lnTo>
                    <a:pt x="147100" y="94452"/>
                  </a:lnTo>
                  <a:lnTo>
                    <a:pt x="112736" y="94452"/>
                  </a:lnTo>
                  <a:lnTo>
                    <a:pt x="155934" y="29592"/>
                  </a:lnTo>
                  <a:lnTo>
                    <a:pt x="170199" y="39078"/>
                  </a:lnTo>
                  <a:lnTo>
                    <a:pt x="144750" y="77265"/>
                  </a:lnTo>
                  <a:lnTo>
                    <a:pt x="179114" y="77265"/>
                  </a:lnTo>
                  <a:lnTo>
                    <a:pt x="135916" y="142125"/>
                  </a:lnTo>
                  <a:close/>
                  <a:moveTo>
                    <a:pt x="257486" y="60158"/>
                  </a:moveTo>
                  <a:lnTo>
                    <a:pt x="206021" y="60158"/>
                  </a:lnTo>
                  <a:lnTo>
                    <a:pt x="206021" y="42970"/>
                  </a:lnTo>
                  <a:lnTo>
                    <a:pt x="257486" y="42970"/>
                  </a:lnTo>
                  <a:lnTo>
                    <a:pt x="257486" y="60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34"/>
          <p:cNvGrpSpPr/>
          <p:nvPr/>
        </p:nvGrpSpPr>
        <p:grpSpPr>
          <a:xfrm>
            <a:off x="5165365" y="1327114"/>
            <a:ext cx="244453" cy="244470"/>
            <a:chOff x="5575645" y="2511911"/>
            <a:chExt cx="291849" cy="291870"/>
          </a:xfrm>
        </p:grpSpPr>
        <p:sp>
          <p:nvSpPr>
            <p:cNvPr id="264" name="Google Shape;264;p34"/>
            <p:cNvSpPr/>
            <p:nvPr/>
          </p:nvSpPr>
          <p:spPr>
            <a:xfrm>
              <a:off x="5575645" y="2597688"/>
              <a:ext cx="51869" cy="17187"/>
            </a:xfrm>
            <a:custGeom>
              <a:avLst/>
              <a:gdLst/>
              <a:ahLst/>
              <a:cxnLst/>
              <a:rect l="l" t="t" r="r" b="b"/>
              <a:pathLst>
                <a:path w="51869" h="17187" extrusionOk="0">
                  <a:moveTo>
                    <a:pt x="51870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42874" y="17188"/>
                  </a:lnTo>
                  <a:cubicBezTo>
                    <a:pt x="45386" y="11188"/>
                    <a:pt x="48385" y="5513"/>
                    <a:pt x="51870" y="0"/>
                  </a:cubicBezTo>
                  <a:lnTo>
                    <a:pt x="51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575726" y="2632064"/>
              <a:ext cx="37281" cy="17187"/>
            </a:xfrm>
            <a:custGeom>
              <a:avLst/>
              <a:gdLst/>
              <a:ahLst/>
              <a:cxnLst/>
              <a:rect l="l" t="t" r="r" b="b"/>
              <a:pathLst>
                <a:path w="37281" h="17187" extrusionOk="0">
                  <a:moveTo>
                    <a:pt x="37281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34688" y="17188"/>
                  </a:lnTo>
                  <a:cubicBezTo>
                    <a:pt x="35012" y="11432"/>
                    <a:pt x="35985" y="5432"/>
                    <a:pt x="37281" y="0"/>
                  </a:cubicBezTo>
                  <a:lnTo>
                    <a:pt x="37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575645" y="2666359"/>
              <a:ext cx="37281" cy="17187"/>
            </a:xfrm>
            <a:custGeom>
              <a:avLst/>
              <a:gdLst/>
              <a:ahLst/>
              <a:cxnLst/>
              <a:rect l="l" t="t" r="r" b="b"/>
              <a:pathLst>
                <a:path w="37281" h="17187" extrusionOk="0">
                  <a:moveTo>
                    <a:pt x="34688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37282" y="17188"/>
                  </a:lnTo>
                  <a:cubicBezTo>
                    <a:pt x="36066" y="11837"/>
                    <a:pt x="35093" y="5918"/>
                    <a:pt x="34688" y="0"/>
                  </a:cubicBezTo>
                  <a:lnTo>
                    <a:pt x="3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575645" y="2563394"/>
              <a:ext cx="86476" cy="17187"/>
            </a:xfrm>
            <a:custGeom>
              <a:avLst/>
              <a:gdLst/>
              <a:ahLst/>
              <a:cxnLst/>
              <a:rect l="l" t="t" r="r" b="b"/>
              <a:pathLst>
                <a:path w="86476" h="17187" extrusionOk="0">
                  <a:moveTo>
                    <a:pt x="86477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65405" y="17188"/>
                  </a:lnTo>
                  <a:cubicBezTo>
                    <a:pt x="71727" y="10540"/>
                    <a:pt x="78859" y="4783"/>
                    <a:pt x="86477" y="0"/>
                  </a:cubicBezTo>
                  <a:lnTo>
                    <a:pt x="86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780937" y="2563394"/>
              <a:ext cx="86476" cy="17187"/>
            </a:xfrm>
            <a:custGeom>
              <a:avLst/>
              <a:gdLst/>
              <a:ahLst/>
              <a:cxnLst/>
              <a:rect l="l" t="t" r="r" b="b"/>
              <a:pathLst>
                <a:path w="86476" h="17187" extrusionOk="0">
                  <a:moveTo>
                    <a:pt x="21072" y="17188"/>
                  </a:moveTo>
                  <a:lnTo>
                    <a:pt x="86477" y="17188"/>
                  </a:lnTo>
                  <a:lnTo>
                    <a:pt x="86477" y="0"/>
                  </a:lnTo>
                  <a:lnTo>
                    <a:pt x="0" y="0"/>
                  </a:lnTo>
                  <a:cubicBezTo>
                    <a:pt x="7699" y="4783"/>
                    <a:pt x="14751" y="10540"/>
                    <a:pt x="21072" y="17188"/>
                  </a:cubicBezTo>
                  <a:lnTo>
                    <a:pt x="21072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815543" y="2700735"/>
              <a:ext cx="51870" cy="17187"/>
            </a:xfrm>
            <a:custGeom>
              <a:avLst/>
              <a:gdLst/>
              <a:ahLst/>
              <a:cxnLst/>
              <a:rect l="l" t="t" r="r" b="b"/>
              <a:pathLst>
                <a:path w="51870" h="17187" extrusionOk="0">
                  <a:moveTo>
                    <a:pt x="0" y="17188"/>
                  </a:moveTo>
                  <a:lnTo>
                    <a:pt x="51870" y="17188"/>
                  </a:lnTo>
                  <a:lnTo>
                    <a:pt x="51870" y="0"/>
                  </a:lnTo>
                  <a:lnTo>
                    <a:pt x="8997" y="0"/>
                  </a:lnTo>
                  <a:cubicBezTo>
                    <a:pt x="6484" y="5999"/>
                    <a:pt x="3485" y="11756"/>
                    <a:pt x="0" y="17188"/>
                  </a:cubicBezTo>
                  <a:lnTo>
                    <a:pt x="0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830132" y="2666359"/>
              <a:ext cx="37281" cy="17187"/>
            </a:xfrm>
            <a:custGeom>
              <a:avLst/>
              <a:gdLst/>
              <a:ahLst/>
              <a:cxnLst/>
              <a:rect l="l" t="t" r="r" b="b"/>
              <a:pathLst>
                <a:path w="37281" h="17187" extrusionOk="0">
                  <a:moveTo>
                    <a:pt x="0" y="17188"/>
                  </a:moveTo>
                  <a:lnTo>
                    <a:pt x="37281" y="17188"/>
                  </a:lnTo>
                  <a:lnTo>
                    <a:pt x="37281" y="0"/>
                  </a:lnTo>
                  <a:lnTo>
                    <a:pt x="2593" y="0"/>
                  </a:lnTo>
                  <a:cubicBezTo>
                    <a:pt x="2188" y="5756"/>
                    <a:pt x="1297" y="11756"/>
                    <a:pt x="0" y="17188"/>
                  </a:cubicBezTo>
                  <a:lnTo>
                    <a:pt x="0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830213" y="2632064"/>
              <a:ext cx="37281" cy="17187"/>
            </a:xfrm>
            <a:custGeom>
              <a:avLst/>
              <a:gdLst/>
              <a:ahLst/>
              <a:cxnLst/>
              <a:rect l="l" t="t" r="r" b="b"/>
              <a:pathLst>
                <a:path w="37281" h="17187" extrusionOk="0">
                  <a:moveTo>
                    <a:pt x="2594" y="17188"/>
                  </a:moveTo>
                  <a:lnTo>
                    <a:pt x="37282" y="17188"/>
                  </a:lnTo>
                  <a:lnTo>
                    <a:pt x="37282" y="0"/>
                  </a:lnTo>
                  <a:lnTo>
                    <a:pt x="0" y="0"/>
                  </a:lnTo>
                  <a:cubicBezTo>
                    <a:pt x="1216" y="5432"/>
                    <a:pt x="2107" y="11350"/>
                    <a:pt x="2594" y="17188"/>
                  </a:cubicBezTo>
                  <a:lnTo>
                    <a:pt x="2594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5815543" y="2597688"/>
              <a:ext cx="51870" cy="17187"/>
            </a:xfrm>
            <a:custGeom>
              <a:avLst/>
              <a:gdLst/>
              <a:ahLst/>
              <a:cxnLst/>
              <a:rect l="l" t="t" r="r" b="b"/>
              <a:pathLst>
                <a:path w="51870" h="17187" extrusionOk="0">
                  <a:moveTo>
                    <a:pt x="8997" y="17188"/>
                  </a:moveTo>
                  <a:lnTo>
                    <a:pt x="51870" y="17188"/>
                  </a:lnTo>
                  <a:lnTo>
                    <a:pt x="51870" y="0"/>
                  </a:lnTo>
                  <a:lnTo>
                    <a:pt x="0" y="0"/>
                  </a:lnTo>
                  <a:cubicBezTo>
                    <a:pt x="3485" y="5513"/>
                    <a:pt x="6484" y="11188"/>
                    <a:pt x="8997" y="17188"/>
                  </a:cubicBezTo>
                  <a:lnTo>
                    <a:pt x="8997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5575645" y="2511911"/>
              <a:ext cx="291768" cy="34375"/>
            </a:xfrm>
            <a:custGeom>
              <a:avLst/>
              <a:gdLst/>
              <a:ahLst/>
              <a:cxnLst/>
              <a:rect l="l" t="t" r="r" b="b"/>
              <a:pathLst>
                <a:path w="291768" h="34375" extrusionOk="0">
                  <a:moveTo>
                    <a:pt x="0" y="0"/>
                  </a:moveTo>
                  <a:lnTo>
                    <a:pt x="291769" y="0"/>
                  </a:lnTo>
                  <a:lnTo>
                    <a:pt x="291769" y="34376"/>
                  </a:lnTo>
                  <a:lnTo>
                    <a:pt x="0" y="343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5575645" y="2769406"/>
              <a:ext cx="291768" cy="34375"/>
            </a:xfrm>
            <a:custGeom>
              <a:avLst/>
              <a:gdLst/>
              <a:ahLst/>
              <a:cxnLst/>
              <a:rect l="l" t="t" r="r" b="b"/>
              <a:pathLst>
                <a:path w="291768" h="34375" extrusionOk="0">
                  <a:moveTo>
                    <a:pt x="0" y="34376"/>
                  </a:moveTo>
                  <a:lnTo>
                    <a:pt x="291769" y="34376"/>
                  </a:lnTo>
                  <a:lnTo>
                    <a:pt x="291769" y="0"/>
                  </a:lnTo>
                  <a:cubicBezTo>
                    <a:pt x="283502" y="0"/>
                    <a:pt x="8267" y="0"/>
                    <a:pt x="0" y="0"/>
                  </a:cubicBezTo>
                  <a:lnTo>
                    <a:pt x="0" y="343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5575645" y="2700735"/>
              <a:ext cx="51869" cy="17187"/>
            </a:xfrm>
            <a:custGeom>
              <a:avLst/>
              <a:gdLst/>
              <a:ahLst/>
              <a:cxnLst/>
              <a:rect l="l" t="t" r="r" b="b"/>
              <a:pathLst>
                <a:path w="51869" h="17187" extrusionOk="0">
                  <a:moveTo>
                    <a:pt x="42874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51870" y="17188"/>
                  </a:lnTo>
                  <a:cubicBezTo>
                    <a:pt x="48385" y="11756"/>
                    <a:pt x="45386" y="5999"/>
                    <a:pt x="42874" y="0"/>
                  </a:cubicBezTo>
                  <a:lnTo>
                    <a:pt x="42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5575645" y="2735111"/>
              <a:ext cx="86476" cy="17188"/>
            </a:xfrm>
            <a:custGeom>
              <a:avLst/>
              <a:gdLst/>
              <a:ahLst/>
              <a:cxnLst/>
              <a:rect l="l" t="t" r="r" b="b"/>
              <a:pathLst>
                <a:path w="86476" h="17188" extrusionOk="0">
                  <a:moveTo>
                    <a:pt x="65405" y="0"/>
                  </a:moveTo>
                  <a:lnTo>
                    <a:pt x="0" y="0"/>
                  </a:lnTo>
                  <a:lnTo>
                    <a:pt x="0" y="17188"/>
                  </a:lnTo>
                  <a:lnTo>
                    <a:pt x="86477" y="17188"/>
                  </a:lnTo>
                  <a:cubicBezTo>
                    <a:pt x="78859" y="12323"/>
                    <a:pt x="71727" y="6567"/>
                    <a:pt x="65405" y="0"/>
                  </a:cubicBezTo>
                  <a:lnTo>
                    <a:pt x="6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780937" y="2735030"/>
              <a:ext cx="86476" cy="17187"/>
            </a:xfrm>
            <a:custGeom>
              <a:avLst/>
              <a:gdLst/>
              <a:ahLst/>
              <a:cxnLst/>
              <a:rect l="l" t="t" r="r" b="b"/>
              <a:pathLst>
                <a:path w="86476" h="17187" extrusionOk="0">
                  <a:moveTo>
                    <a:pt x="0" y="17188"/>
                  </a:moveTo>
                  <a:lnTo>
                    <a:pt x="86477" y="17188"/>
                  </a:lnTo>
                  <a:lnTo>
                    <a:pt x="86477" y="0"/>
                  </a:lnTo>
                  <a:lnTo>
                    <a:pt x="21072" y="0"/>
                  </a:lnTo>
                  <a:cubicBezTo>
                    <a:pt x="14751" y="6648"/>
                    <a:pt x="7699" y="12404"/>
                    <a:pt x="0" y="17188"/>
                  </a:cubicBezTo>
                  <a:lnTo>
                    <a:pt x="0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5700115" y="2600040"/>
              <a:ext cx="21495" cy="28295"/>
            </a:xfrm>
            <a:custGeom>
              <a:avLst/>
              <a:gdLst/>
              <a:ahLst/>
              <a:cxnLst/>
              <a:rect l="l" t="t" r="r" b="b"/>
              <a:pathLst>
                <a:path w="21495" h="28295" extrusionOk="0">
                  <a:moveTo>
                    <a:pt x="3097" y="28295"/>
                  </a:moveTo>
                  <a:cubicBezTo>
                    <a:pt x="11526" y="24323"/>
                    <a:pt x="16308" y="23431"/>
                    <a:pt x="21495" y="23431"/>
                  </a:cubicBezTo>
                  <a:lnTo>
                    <a:pt x="21495" y="0"/>
                  </a:lnTo>
                  <a:lnTo>
                    <a:pt x="14363" y="1216"/>
                  </a:lnTo>
                  <a:cubicBezTo>
                    <a:pt x="2935" y="3081"/>
                    <a:pt x="-3305" y="15485"/>
                    <a:pt x="1801" y="25863"/>
                  </a:cubicBezTo>
                  <a:lnTo>
                    <a:pt x="3097" y="28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663743" y="2657765"/>
              <a:ext cx="28366" cy="21536"/>
            </a:xfrm>
            <a:custGeom>
              <a:avLst/>
              <a:gdLst/>
              <a:ahLst/>
              <a:cxnLst/>
              <a:rect l="l" t="t" r="r" b="b"/>
              <a:pathLst>
                <a:path w="28366" h="21536" extrusionOk="0">
                  <a:moveTo>
                    <a:pt x="25854" y="19701"/>
                  </a:moveTo>
                  <a:lnTo>
                    <a:pt x="28366" y="18404"/>
                  </a:lnTo>
                  <a:cubicBezTo>
                    <a:pt x="25368" y="12080"/>
                    <a:pt x="23504" y="6891"/>
                    <a:pt x="23504" y="0"/>
                  </a:cubicBezTo>
                  <a:lnTo>
                    <a:pt x="0" y="0"/>
                  </a:lnTo>
                  <a:lnTo>
                    <a:pt x="1216" y="7135"/>
                  </a:lnTo>
                  <a:cubicBezTo>
                    <a:pt x="3161" y="18566"/>
                    <a:pt x="15480" y="24890"/>
                    <a:pt x="25854" y="19701"/>
                  </a:cubicBezTo>
                  <a:lnTo>
                    <a:pt x="25854" y="197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5704347" y="2640658"/>
              <a:ext cx="34363" cy="34375"/>
            </a:xfrm>
            <a:custGeom>
              <a:avLst/>
              <a:gdLst/>
              <a:ahLst/>
              <a:cxnLst/>
              <a:rect l="l" t="t" r="r" b="b"/>
              <a:pathLst>
                <a:path w="34363" h="34375" extrusionOk="0">
                  <a:moveTo>
                    <a:pt x="34364" y="17188"/>
                  </a:moveTo>
                  <a:cubicBezTo>
                    <a:pt x="34364" y="26674"/>
                    <a:pt x="26664" y="34376"/>
                    <a:pt x="17182" y="34376"/>
                  </a:cubicBezTo>
                  <a:cubicBezTo>
                    <a:pt x="7700" y="34376"/>
                    <a:pt x="0" y="26674"/>
                    <a:pt x="0" y="17188"/>
                  </a:cubicBezTo>
                  <a:cubicBezTo>
                    <a:pt x="0" y="7702"/>
                    <a:pt x="7700" y="0"/>
                    <a:pt x="17182" y="0"/>
                  </a:cubicBezTo>
                  <a:cubicBezTo>
                    <a:pt x="26664" y="0"/>
                    <a:pt x="34364" y="7702"/>
                    <a:pt x="34364" y="17188"/>
                  </a:cubicBezTo>
                  <a:lnTo>
                    <a:pt x="34364" y="17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627109" y="2563313"/>
              <a:ext cx="188839" cy="188904"/>
            </a:xfrm>
            <a:custGeom>
              <a:avLst/>
              <a:gdLst/>
              <a:ahLst/>
              <a:cxnLst/>
              <a:rect l="l" t="t" r="r" b="b"/>
              <a:pathLst>
                <a:path w="188839" h="188904" extrusionOk="0">
                  <a:moveTo>
                    <a:pt x="94420" y="188905"/>
                  </a:moveTo>
                  <a:cubicBezTo>
                    <a:pt x="146452" y="188905"/>
                    <a:pt x="188839" y="146584"/>
                    <a:pt x="188839" y="94453"/>
                  </a:cubicBezTo>
                  <a:cubicBezTo>
                    <a:pt x="188839" y="42402"/>
                    <a:pt x="146533" y="0"/>
                    <a:pt x="94420" y="0"/>
                  </a:cubicBezTo>
                  <a:cubicBezTo>
                    <a:pt x="42307" y="0"/>
                    <a:pt x="0" y="42321"/>
                    <a:pt x="0" y="94453"/>
                  </a:cubicBezTo>
                  <a:cubicBezTo>
                    <a:pt x="81" y="146584"/>
                    <a:pt x="42387" y="188905"/>
                    <a:pt x="94420" y="188905"/>
                  </a:cubicBezTo>
                  <a:lnTo>
                    <a:pt x="94420" y="188905"/>
                  </a:lnTo>
                  <a:close/>
                  <a:moveTo>
                    <a:pt x="59488" y="70211"/>
                  </a:moveTo>
                  <a:cubicBezTo>
                    <a:pt x="49114" y="49537"/>
                    <a:pt x="61757" y="24809"/>
                    <a:pt x="84532" y="20999"/>
                  </a:cubicBezTo>
                  <a:lnTo>
                    <a:pt x="111602" y="16458"/>
                  </a:lnTo>
                  <a:lnTo>
                    <a:pt x="111602" y="63077"/>
                  </a:lnTo>
                  <a:lnTo>
                    <a:pt x="118734" y="59509"/>
                  </a:lnTo>
                  <a:cubicBezTo>
                    <a:pt x="139401" y="49132"/>
                    <a:pt x="164120" y="61779"/>
                    <a:pt x="167929" y="84561"/>
                  </a:cubicBezTo>
                  <a:lnTo>
                    <a:pt x="172468" y="111640"/>
                  </a:lnTo>
                  <a:lnTo>
                    <a:pt x="125866" y="111640"/>
                  </a:lnTo>
                  <a:lnTo>
                    <a:pt x="129432" y="118775"/>
                  </a:lnTo>
                  <a:cubicBezTo>
                    <a:pt x="139806" y="139449"/>
                    <a:pt x="127162" y="164177"/>
                    <a:pt x="104388" y="167988"/>
                  </a:cubicBezTo>
                  <a:lnTo>
                    <a:pt x="77319" y="172528"/>
                  </a:lnTo>
                  <a:lnTo>
                    <a:pt x="77319" y="125910"/>
                  </a:lnTo>
                  <a:lnTo>
                    <a:pt x="70187" y="129477"/>
                  </a:lnTo>
                  <a:cubicBezTo>
                    <a:pt x="49358" y="139855"/>
                    <a:pt x="24719" y="127045"/>
                    <a:pt x="20991" y="104425"/>
                  </a:cubicBezTo>
                  <a:lnTo>
                    <a:pt x="16453" y="77346"/>
                  </a:lnTo>
                  <a:lnTo>
                    <a:pt x="63054" y="77346"/>
                  </a:lnTo>
                  <a:lnTo>
                    <a:pt x="59488" y="70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5721529" y="2687195"/>
              <a:ext cx="21495" cy="28376"/>
            </a:xfrm>
            <a:custGeom>
              <a:avLst/>
              <a:gdLst/>
              <a:ahLst/>
              <a:cxnLst/>
              <a:rect l="l" t="t" r="r" b="b"/>
              <a:pathLst>
                <a:path w="21495" h="28376" extrusionOk="0">
                  <a:moveTo>
                    <a:pt x="0" y="28376"/>
                  </a:moveTo>
                  <a:lnTo>
                    <a:pt x="7132" y="27160"/>
                  </a:lnTo>
                  <a:cubicBezTo>
                    <a:pt x="18560" y="25295"/>
                    <a:pt x="24800" y="12891"/>
                    <a:pt x="19694" y="2513"/>
                  </a:cubicBezTo>
                  <a:lnTo>
                    <a:pt x="18398" y="0"/>
                  </a:lnTo>
                  <a:cubicBezTo>
                    <a:pt x="9969" y="3973"/>
                    <a:pt x="5187" y="4864"/>
                    <a:pt x="0" y="4864"/>
                  </a:cubicBezTo>
                  <a:lnTo>
                    <a:pt x="0" y="283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5750868" y="2636344"/>
              <a:ext cx="28366" cy="21502"/>
            </a:xfrm>
            <a:custGeom>
              <a:avLst/>
              <a:gdLst/>
              <a:ahLst/>
              <a:cxnLst/>
              <a:rect l="l" t="t" r="r" b="b"/>
              <a:pathLst>
                <a:path w="28366" h="21502" extrusionOk="0">
                  <a:moveTo>
                    <a:pt x="28366" y="21503"/>
                  </a:moveTo>
                  <a:lnTo>
                    <a:pt x="27151" y="14368"/>
                  </a:lnTo>
                  <a:cubicBezTo>
                    <a:pt x="25287" y="2936"/>
                    <a:pt x="12887" y="-3306"/>
                    <a:pt x="2512" y="1801"/>
                  </a:cubicBezTo>
                  <a:lnTo>
                    <a:pt x="0" y="3099"/>
                  </a:lnTo>
                  <a:cubicBezTo>
                    <a:pt x="3971" y="11530"/>
                    <a:pt x="4863" y="16314"/>
                    <a:pt x="4863" y="21503"/>
                  </a:cubicBezTo>
                  <a:lnTo>
                    <a:pt x="28366" y="215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1306273" y="1327114"/>
            <a:ext cx="244453" cy="244470"/>
            <a:chOff x="4311313" y="2511911"/>
            <a:chExt cx="291849" cy="291870"/>
          </a:xfrm>
        </p:grpSpPr>
        <p:sp>
          <p:nvSpPr>
            <p:cNvPr id="285" name="Google Shape;285;p34"/>
            <p:cNvSpPr/>
            <p:nvPr/>
          </p:nvSpPr>
          <p:spPr>
            <a:xfrm>
              <a:off x="4311313" y="2657846"/>
              <a:ext cx="25772" cy="103046"/>
            </a:xfrm>
            <a:custGeom>
              <a:avLst/>
              <a:gdLst/>
              <a:ahLst/>
              <a:cxnLst/>
              <a:rect l="l" t="t" r="r" b="b"/>
              <a:pathLst>
                <a:path w="25772" h="103046" extrusionOk="0">
                  <a:moveTo>
                    <a:pt x="0" y="0"/>
                  </a:moveTo>
                  <a:lnTo>
                    <a:pt x="25773" y="0"/>
                  </a:lnTo>
                  <a:lnTo>
                    <a:pt x="25773" y="103046"/>
                  </a:lnTo>
                  <a:lnTo>
                    <a:pt x="0" y="1030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4354267" y="2614957"/>
              <a:ext cx="60055" cy="188824"/>
            </a:xfrm>
            <a:custGeom>
              <a:avLst/>
              <a:gdLst/>
              <a:ahLst/>
              <a:cxnLst/>
              <a:rect l="l" t="t" r="r" b="b"/>
              <a:pathLst>
                <a:path w="60055" h="188824" extrusionOk="0">
                  <a:moveTo>
                    <a:pt x="0" y="42889"/>
                  </a:moveTo>
                  <a:lnTo>
                    <a:pt x="0" y="145935"/>
                  </a:lnTo>
                  <a:cubicBezTo>
                    <a:pt x="0" y="169609"/>
                    <a:pt x="19289" y="188824"/>
                    <a:pt x="42874" y="188824"/>
                  </a:cubicBezTo>
                  <a:lnTo>
                    <a:pt x="60056" y="188824"/>
                  </a:lnTo>
                  <a:lnTo>
                    <a:pt x="60056" y="0"/>
                  </a:lnTo>
                  <a:lnTo>
                    <a:pt x="42874" y="0"/>
                  </a:lnTo>
                  <a:cubicBezTo>
                    <a:pt x="19208" y="-81"/>
                    <a:pt x="0" y="19215"/>
                    <a:pt x="0" y="42889"/>
                  </a:cubicBezTo>
                  <a:lnTo>
                    <a:pt x="0" y="428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4431505" y="2614876"/>
              <a:ext cx="51464" cy="23430"/>
            </a:xfrm>
            <a:custGeom>
              <a:avLst/>
              <a:gdLst/>
              <a:ahLst/>
              <a:cxnLst/>
              <a:rect l="l" t="t" r="r" b="b"/>
              <a:pathLst>
                <a:path w="51464" h="23430" extrusionOk="0">
                  <a:moveTo>
                    <a:pt x="0" y="0"/>
                  </a:moveTo>
                  <a:lnTo>
                    <a:pt x="51465" y="0"/>
                  </a:lnTo>
                  <a:lnTo>
                    <a:pt x="51465" y="23431"/>
                  </a:lnTo>
                  <a:lnTo>
                    <a:pt x="0" y="23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4431505" y="2655495"/>
              <a:ext cx="51464" cy="23430"/>
            </a:xfrm>
            <a:custGeom>
              <a:avLst/>
              <a:gdLst/>
              <a:ahLst/>
              <a:cxnLst/>
              <a:rect l="l" t="t" r="r" b="b"/>
              <a:pathLst>
                <a:path w="51464" h="23430" extrusionOk="0">
                  <a:moveTo>
                    <a:pt x="0" y="0"/>
                  </a:moveTo>
                  <a:lnTo>
                    <a:pt x="51465" y="0"/>
                  </a:lnTo>
                  <a:lnTo>
                    <a:pt x="51465" y="23431"/>
                  </a:lnTo>
                  <a:lnTo>
                    <a:pt x="0" y="23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4431505" y="2696195"/>
              <a:ext cx="51464" cy="23430"/>
            </a:xfrm>
            <a:custGeom>
              <a:avLst/>
              <a:gdLst/>
              <a:ahLst/>
              <a:cxnLst/>
              <a:rect l="l" t="t" r="r" b="b"/>
              <a:pathLst>
                <a:path w="51464" h="23430" extrusionOk="0">
                  <a:moveTo>
                    <a:pt x="0" y="0"/>
                  </a:moveTo>
                  <a:lnTo>
                    <a:pt x="51465" y="0"/>
                  </a:lnTo>
                  <a:lnTo>
                    <a:pt x="51465" y="23431"/>
                  </a:lnTo>
                  <a:lnTo>
                    <a:pt x="0" y="23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4431505" y="2736813"/>
              <a:ext cx="51464" cy="23430"/>
            </a:xfrm>
            <a:custGeom>
              <a:avLst/>
              <a:gdLst/>
              <a:ahLst/>
              <a:cxnLst/>
              <a:rect l="l" t="t" r="r" b="b"/>
              <a:pathLst>
                <a:path w="51464" h="23430" extrusionOk="0">
                  <a:moveTo>
                    <a:pt x="0" y="0"/>
                  </a:moveTo>
                  <a:lnTo>
                    <a:pt x="51465" y="0"/>
                  </a:lnTo>
                  <a:lnTo>
                    <a:pt x="51465" y="23431"/>
                  </a:lnTo>
                  <a:lnTo>
                    <a:pt x="0" y="23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4431505" y="2777432"/>
              <a:ext cx="51464" cy="26349"/>
            </a:xfrm>
            <a:custGeom>
              <a:avLst/>
              <a:gdLst/>
              <a:ahLst/>
              <a:cxnLst/>
              <a:rect l="l" t="t" r="r" b="b"/>
              <a:pathLst>
                <a:path w="51464" h="26349" extrusionOk="0">
                  <a:moveTo>
                    <a:pt x="0" y="0"/>
                  </a:moveTo>
                  <a:lnTo>
                    <a:pt x="51465" y="0"/>
                  </a:lnTo>
                  <a:lnTo>
                    <a:pt x="51465" y="26349"/>
                  </a:lnTo>
                  <a:lnTo>
                    <a:pt x="0" y="263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4500152" y="2616011"/>
              <a:ext cx="25772" cy="186716"/>
            </a:xfrm>
            <a:custGeom>
              <a:avLst/>
              <a:gdLst/>
              <a:ahLst/>
              <a:cxnLst/>
              <a:rect l="l" t="t" r="r" b="b"/>
              <a:pathLst>
                <a:path w="25772" h="186716" extrusionOk="0">
                  <a:moveTo>
                    <a:pt x="0" y="0"/>
                  </a:moveTo>
                  <a:lnTo>
                    <a:pt x="0" y="186716"/>
                  </a:lnTo>
                  <a:cubicBezTo>
                    <a:pt x="14751" y="182906"/>
                    <a:pt x="25773" y="169447"/>
                    <a:pt x="25773" y="153475"/>
                  </a:cubicBezTo>
                  <a:lnTo>
                    <a:pt x="25773" y="33322"/>
                  </a:lnTo>
                  <a:cubicBezTo>
                    <a:pt x="25692" y="17269"/>
                    <a:pt x="14751" y="381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4362858" y="2529018"/>
              <a:ext cx="17181" cy="42888"/>
            </a:xfrm>
            <a:custGeom>
              <a:avLst/>
              <a:gdLst/>
              <a:ahLst/>
              <a:cxnLst/>
              <a:rect l="l" t="t" r="r" b="b"/>
              <a:pathLst>
                <a:path w="17181" h="42888" extrusionOk="0">
                  <a:moveTo>
                    <a:pt x="0" y="0"/>
                  </a:moveTo>
                  <a:lnTo>
                    <a:pt x="17182" y="0"/>
                  </a:lnTo>
                  <a:lnTo>
                    <a:pt x="17182" y="42889"/>
                  </a:lnTo>
                  <a:lnTo>
                    <a:pt x="0" y="428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4311313" y="2511911"/>
              <a:ext cx="34363" cy="77264"/>
            </a:xfrm>
            <a:custGeom>
              <a:avLst/>
              <a:gdLst/>
              <a:ahLst/>
              <a:cxnLst/>
              <a:rect l="l" t="t" r="r" b="b"/>
              <a:pathLst>
                <a:path w="34363" h="77264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77265"/>
                  </a:lnTo>
                  <a:lnTo>
                    <a:pt x="0" y="772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448606" y="2529018"/>
              <a:ext cx="17181" cy="42888"/>
            </a:xfrm>
            <a:custGeom>
              <a:avLst/>
              <a:gdLst/>
              <a:ahLst/>
              <a:cxnLst/>
              <a:rect l="l" t="t" r="r" b="b"/>
              <a:pathLst>
                <a:path w="17181" h="42888" extrusionOk="0">
                  <a:moveTo>
                    <a:pt x="0" y="0"/>
                  </a:moveTo>
                  <a:lnTo>
                    <a:pt x="17182" y="0"/>
                  </a:lnTo>
                  <a:lnTo>
                    <a:pt x="17182" y="42889"/>
                  </a:lnTo>
                  <a:lnTo>
                    <a:pt x="0" y="428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4397141" y="2511911"/>
              <a:ext cx="34363" cy="77264"/>
            </a:xfrm>
            <a:custGeom>
              <a:avLst/>
              <a:gdLst/>
              <a:ahLst/>
              <a:cxnLst/>
              <a:rect l="l" t="t" r="r" b="b"/>
              <a:pathLst>
                <a:path w="34363" h="77264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77265"/>
                  </a:lnTo>
                  <a:lnTo>
                    <a:pt x="0" y="772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4534435" y="2529018"/>
              <a:ext cx="17181" cy="42888"/>
            </a:xfrm>
            <a:custGeom>
              <a:avLst/>
              <a:gdLst/>
              <a:ahLst/>
              <a:cxnLst/>
              <a:rect l="l" t="t" r="r" b="b"/>
              <a:pathLst>
                <a:path w="17181" h="42888" extrusionOk="0">
                  <a:moveTo>
                    <a:pt x="0" y="0"/>
                  </a:moveTo>
                  <a:lnTo>
                    <a:pt x="17182" y="0"/>
                  </a:lnTo>
                  <a:lnTo>
                    <a:pt x="17182" y="42889"/>
                  </a:lnTo>
                  <a:lnTo>
                    <a:pt x="0" y="428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482970" y="2511911"/>
              <a:ext cx="34363" cy="77264"/>
            </a:xfrm>
            <a:custGeom>
              <a:avLst/>
              <a:gdLst/>
              <a:ahLst/>
              <a:cxnLst/>
              <a:rect l="l" t="t" r="r" b="b"/>
              <a:pathLst>
                <a:path w="34363" h="77264" extrusionOk="0">
                  <a:moveTo>
                    <a:pt x="0" y="0"/>
                  </a:moveTo>
                  <a:lnTo>
                    <a:pt x="34364" y="0"/>
                  </a:lnTo>
                  <a:lnTo>
                    <a:pt x="34364" y="77265"/>
                  </a:lnTo>
                  <a:lnTo>
                    <a:pt x="0" y="772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543026" y="2511911"/>
              <a:ext cx="60136" cy="265034"/>
            </a:xfrm>
            <a:custGeom>
              <a:avLst/>
              <a:gdLst/>
              <a:ahLst/>
              <a:cxnLst/>
              <a:rect l="l" t="t" r="r" b="b"/>
              <a:pathLst>
                <a:path w="60136" h="265034" extrusionOk="0">
                  <a:moveTo>
                    <a:pt x="25773" y="0"/>
                  </a:moveTo>
                  <a:lnTo>
                    <a:pt x="25773" y="77265"/>
                  </a:lnTo>
                  <a:lnTo>
                    <a:pt x="42955" y="77265"/>
                  </a:lnTo>
                  <a:lnTo>
                    <a:pt x="42955" y="171717"/>
                  </a:lnTo>
                  <a:lnTo>
                    <a:pt x="25773" y="171717"/>
                  </a:lnTo>
                  <a:lnTo>
                    <a:pt x="25773" y="163123"/>
                  </a:lnTo>
                  <a:cubicBezTo>
                    <a:pt x="25773" y="147151"/>
                    <a:pt x="14831" y="133693"/>
                    <a:pt x="0" y="129882"/>
                  </a:cubicBezTo>
                  <a:lnTo>
                    <a:pt x="0" y="265035"/>
                  </a:lnTo>
                  <a:cubicBezTo>
                    <a:pt x="14751" y="261224"/>
                    <a:pt x="25773" y="247765"/>
                    <a:pt x="25773" y="231794"/>
                  </a:cubicBezTo>
                  <a:lnTo>
                    <a:pt x="25773" y="223200"/>
                  </a:lnTo>
                  <a:lnTo>
                    <a:pt x="60137" y="223200"/>
                  </a:lnTo>
                  <a:cubicBezTo>
                    <a:pt x="60137" y="213471"/>
                    <a:pt x="60137" y="69481"/>
                    <a:pt x="60137" y="60077"/>
                  </a:cubicBezTo>
                  <a:lnTo>
                    <a:pt x="60137" y="0"/>
                  </a:lnTo>
                  <a:lnTo>
                    <a:pt x="25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45991" y="2345322"/>
            <a:ext cx="4459920" cy="83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Data </a:t>
            </a:r>
            <a:br>
              <a:rPr lang="en" sz="4000" dirty="0"/>
            </a:br>
            <a:r>
              <a:rPr lang="en" sz="4000" dirty="0"/>
              <a:t>Pre-Processing</a:t>
            </a:r>
            <a:endParaRPr sz="4000"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>
            <a:off x="861675" y="831313"/>
            <a:ext cx="9990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2" name="Google Shape;212;p31"/>
          <p:cNvSpPr/>
          <p:nvPr/>
        </p:nvSpPr>
        <p:spPr>
          <a:xfrm>
            <a:off x="3103414" y="25670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71;p28">
            <a:extLst>
              <a:ext uri="{FF2B5EF4-FFF2-40B4-BE49-F238E27FC236}">
                <a16:creationId xmlns:a16="http://schemas.microsoft.com/office/drawing/2014/main" id="{15B886E9-1C09-A64F-A61D-9C0F08B3C3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595" t="6209" b="6209"/>
          <a:stretch/>
        </p:blipFill>
        <p:spPr>
          <a:xfrm>
            <a:off x="5532300" y="-10350"/>
            <a:ext cx="36117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" name="Google Shape;213;p31"/>
          <p:cNvSpPr/>
          <p:nvPr/>
        </p:nvSpPr>
        <p:spPr>
          <a:xfrm>
            <a:off x="4703621" y="3574902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 rot="10800000" flipH="1">
            <a:off x="7625491" y="-25394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34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FACC-82F6-F24C-98F5-44192A51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60" y="252108"/>
            <a:ext cx="7704000" cy="572700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EE0008-07EE-4D47-9BED-637C066F7AD3}"/>
              </a:ext>
            </a:extLst>
          </p:cNvPr>
          <p:cNvGrpSpPr/>
          <p:nvPr/>
        </p:nvGrpSpPr>
        <p:grpSpPr>
          <a:xfrm>
            <a:off x="593480" y="891557"/>
            <a:ext cx="3318800" cy="474000"/>
            <a:chOff x="246000" y="1017725"/>
            <a:chExt cx="3318800" cy="474000"/>
          </a:xfrm>
        </p:grpSpPr>
        <p:sp>
          <p:nvSpPr>
            <p:cNvPr id="11" name="Google Shape;573;p46">
              <a:extLst>
                <a:ext uri="{FF2B5EF4-FFF2-40B4-BE49-F238E27FC236}">
                  <a16:creationId xmlns:a16="http://schemas.microsoft.com/office/drawing/2014/main" id="{F20F8351-6486-0046-A17A-7F59207F9568}"/>
                </a:ext>
              </a:extLst>
            </p:cNvPr>
            <p:cNvSpPr/>
            <p:nvPr/>
          </p:nvSpPr>
          <p:spPr>
            <a:xfrm>
              <a:off x="246000" y="1017725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20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3A1269-36A1-6F47-AA0A-DD78E056FBA0}"/>
                </a:ext>
              </a:extLst>
            </p:cNvPr>
            <p:cNvSpPr txBox="1"/>
            <p:nvPr/>
          </p:nvSpPr>
          <p:spPr>
            <a:xfrm>
              <a:off x="720000" y="1054670"/>
              <a:ext cx="284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Cardinality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B65345-1367-BF40-89D7-A71D5EBC5451}"/>
              </a:ext>
            </a:extLst>
          </p:cNvPr>
          <p:cNvSpPr txBox="1"/>
          <p:nvPr/>
        </p:nvSpPr>
        <p:spPr>
          <a:xfrm>
            <a:off x="482520" y="1415037"/>
            <a:ext cx="237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 </a:t>
            </a:r>
            <a:r>
              <a:rPr lang="en-ID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 Unique Value</a:t>
            </a:r>
          </a:p>
          <a:p>
            <a:r>
              <a:rPr lang="en-ID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Result: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C2AFC6F-89B5-FE44-BC49-CC1A69A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61363"/>
              </p:ext>
            </p:extLst>
          </p:nvPr>
        </p:nvGraphicFramePr>
        <p:xfrm>
          <a:off x="593480" y="1901461"/>
          <a:ext cx="2747598" cy="25204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2824">
                  <a:extLst>
                    <a:ext uri="{9D8B030D-6E8A-4147-A177-3AD203B41FA5}">
                      <a16:colId xmlns:a16="http://schemas.microsoft.com/office/drawing/2014/main" val="901017071"/>
                    </a:ext>
                  </a:extLst>
                </a:gridCol>
                <a:gridCol w="1344774">
                  <a:extLst>
                    <a:ext uri="{9D8B030D-6E8A-4147-A177-3AD203B41FA5}">
                      <a16:colId xmlns:a16="http://schemas.microsoft.com/office/drawing/2014/main" val="2461603203"/>
                    </a:ext>
                  </a:extLst>
                </a:gridCol>
              </a:tblGrid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Unique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878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7942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983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22062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36447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8465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Fuel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16464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Gear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0564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089673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44A6A5F4-BE30-B140-AAC3-58499BDD8FAB}"/>
              </a:ext>
            </a:extLst>
          </p:cNvPr>
          <p:cNvGrpSpPr/>
          <p:nvPr/>
        </p:nvGrpSpPr>
        <p:grpSpPr>
          <a:xfrm>
            <a:off x="4654640" y="891557"/>
            <a:ext cx="2629280" cy="474000"/>
            <a:chOff x="3659760" y="1017725"/>
            <a:chExt cx="2629280" cy="474000"/>
          </a:xfrm>
        </p:grpSpPr>
        <p:sp>
          <p:nvSpPr>
            <p:cNvPr id="18" name="Google Shape;573;p46">
              <a:extLst>
                <a:ext uri="{FF2B5EF4-FFF2-40B4-BE49-F238E27FC236}">
                  <a16:creationId xmlns:a16="http://schemas.microsoft.com/office/drawing/2014/main" id="{AAD700B0-BD78-EB45-A983-B3D8C3ADEC48}"/>
                </a:ext>
              </a:extLst>
            </p:cNvPr>
            <p:cNvSpPr/>
            <p:nvPr/>
          </p:nvSpPr>
          <p:spPr>
            <a:xfrm>
              <a:off x="3659760" y="1017725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20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2F8001-3D9D-7D4D-A715-9C50B7B712F5}"/>
                </a:ext>
              </a:extLst>
            </p:cNvPr>
            <p:cNvSpPr txBox="1"/>
            <p:nvPr/>
          </p:nvSpPr>
          <p:spPr>
            <a:xfrm>
              <a:off x="4179680" y="1040656"/>
              <a:ext cx="2109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Handling Outlier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FA25C63-A17E-C949-8E90-99661DC18381}"/>
              </a:ext>
            </a:extLst>
          </p:cNvPr>
          <p:cNvSpPr txBox="1"/>
          <p:nvPr/>
        </p:nvSpPr>
        <p:spPr>
          <a:xfrm>
            <a:off x="4572000" y="1365557"/>
            <a:ext cx="237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IQR and Gaussian</a:t>
            </a:r>
            <a:endParaRPr lang="en-ID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ID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Result:</a:t>
            </a:r>
          </a:p>
        </p:txBody>
      </p: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F6F416C7-E83E-1547-9BC6-5C722DF3C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55141"/>
              </p:ext>
            </p:extLst>
          </p:nvPr>
        </p:nvGraphicFramePr>
        <p:xfrm>
          <a:off x="4654640" y="1888777"/>
          <a:ext cx="2747598" cy="14002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2439">
                  <a:extLst>
                    <a:ext uri="{9D8B030D-6E8A-4147-A177-3AD203B41FA5}">
                      <a16:colId xmlns:a16="http://schemas.microsoft.com/office/drawing/2014/main" val="901017071"/>
                    </a:ext>
                  </a:extLst>
                </a:gridCol>
                <a:gridCol w="1435159">
                  <a:extLst>
                    <a:ext uri="{9D8B030D-6E8A-4147-A177-3AD203B41FA5}">
                      <a16:colId xmlns:a16="http://schemas.microsoft.com/office/drawing/2014/main" val="2461603203"/>
                    </a:ext>
                  </a:extLst>
                </a:gridCol>
              </a:tblGrid>
              <a:tr h="2800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Skewness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878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-1.342547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7942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Engine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0.622364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983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Mileage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1.112694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22062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3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3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FACC-82F6-F24C-98F5-44192A51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60" y="252108"/>
            <a:ext cx="7704000" cy="572700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F3046-C252-E743-A408-2DE6D18AEBA6}"/>
              </a:ext>
            </a:extLst>
          </p:cNvPr>
          <p:cNvGrpSpPr/>
          <p:nvPr/>
        </p:nvGrpSpPr>
        <p:grpSpPr>
          <a:xfrm>
            <a:off x="3115780" y="919007"/>
            <a:ext cx="3293600" cy="830997"/>
            <a:chOff x="459360" y="953420"/>
            <a:chExt cx="3293600" cy="830997"/>
          </a:xfrm>
        </p:grpSpPr>
        <p:sp>
          <p:nvSpPr>
            <p:cNvPr id="11" name="Google Shape;573;p46">
              <a:extLst>
                <a:ext uri="{FF2B5EF4-FFF2-40B4-BE49-F238E27FC236}">
                  <a16:creationId xmlns:a16="http://schemas.microsoft.com/office/drawing/2014/main" id="{F20F8351-6486-0046-A17A-7F59207F9568}"/>
                </a:ext>
              </a:extLst>
            </p:cNvPr>
            <p:cNvSpPr/>
            <p:nvPr/>
          </p:nvSpPr>
          <p:spPr>
            <a:xfrm>
              <a:off x="459360" y="1017725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20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3A1269-36A1-6F47-AA0A-DD78E056FBA0}"/>
                </a:ext>
              </a:extLst>
            </p:cNvPr>
            <p:cNvSpPr txBox="1"/>
            <p:nvPr/>
          </p:nvSpPr>
          <p:spPr>
            <a:xfrm>
              <a:off x="908160" y="953420"/>
              <a:ext cx="284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Feature Selection (Numerical Column)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B65345-1367-BF40-89D7-A71D5EBC5451}"/>
              </a:ext>
            </a:extLst>
          </p:cNvPr>
          <p:cNvSpPr txBox="1"/>
          <p:nvPr/>
        </p:nvSpPr>
        <p:spPr>
          <a:xfrm>
            <a:off x="3004820" y="1506792"/>
            <a:ext cx="237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 </a:t>
            </a:r>
            <a:r>
              <a:rPr lang="en-ID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Spearman</a:t>
            </a:r>
          </a:p>
          <a:p>
            <a:r>
              <a:rPr lang="en-ID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19014-F0D0-5E43-AC02-D14DA14663BF}"/>
              </a:ext>
            </a:extLst>
          </p:cNvPr>
          <p:cNvGrpSpPr/>
          <p:nvPr/>
        </p:nvGrpSpPr>
        <p:grpSpPr>
          <a:xfrm>
            <a:off x="5852740" y="919007"/>
            <a:ext cx="2610920" cy="861667"/>
            <a:chOff x="3008160" y="950520"/>
            <a:chExt cx="2610920" cy="861667"/>
          </a:xfrm>
        </p:grpSpPr>
        <p:sp>
          <p:nvSpPr>
            <p:cNvPr id="18" name="Google Shape;573;p46">
              <a:extLst>
                <a:ext uri="{FF2B5EF4-FFF2-40B4-BE49-F238E27FC236}">
                  <a16:creationId xmlns:a16="http://schemas.microsoft.com/office/drawing/2014/main" id="{AAD700B0-BD78-EB45-A983-B3D8C3ADEC48}"/>
                </a:ext>
              </a:extLst>
            </p:cNvPr>
            <p:cNvSpPr/>
            <p:nvPr/>
          </p:nvSpPr>
          <p:spPr>
            <a:xfrm>
              <a:off x="3090800" y="1030410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5</a:t>
              </a:r>
              <a:endParaRPr sz="20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2F8001-3D9D-7D4D-A715-9C50B7B712F5}"/>
                </a:ext>
              </a:extLst>
            </p:cNvPr>
            <p:cNvSpPr txBox="1"/>
            <p:nvPr/>
          </p:nvSpPr>
          <p:spPr>
            <a:xfrm>
              <a:off x="3509720" y="950520"/>
              <a:ext cx="2109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6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Feature Transformer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6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(Numerical Column)</a:t>
              </a:r>
            </a:p>
            <a:p>
              <a:endParaRPr lang="en-ID" sz="16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A25C63-A17E-C949-8E90-99661DC18381}"/>
                </a:ext>
              </a:extLst>
            </p:cNvPr>
            <p:cNvSpPr txBox="1"/>
            <p:nvPr/>
          </p:nvSpPr>
          <p:spPr>
            <a:xfrm>
              <a:off x="3008160" y="1504410"/>
              <a:ext cx="2375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Method: </a:t>
              </a:r>
              <a:r>
                <a:rPr lang="en-US" sz="14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MinMax</a:t>
              </a:r>
              <a:r>
                <a:rPr lang="en-US" sz="1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Scaler</a:t>
              </a:r>
              <a:endParaRPr lang="en-ID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80576A-E8CF-1B45-8121-8395C6A6E484}"/>
              </a:ext>
            </a:extLst>
          </p:cNvPr>
          <p:cNvGrpSpPr/>
          <p:nvPr/>
        </p:nvGrpSpPr>
        <p:grpSpPr>
          <a:xfrm>
            <a:off x="5852740" y="2006537"/>
            <a:ext cx="2714080" cy="861667"/>
            <a:chOff x="5856080" y="950520"/>
            <a:chExt cx="2714080" cy="861667"/>
          </a:xfrm>
        </p:grpSpPr>
        <p:sp>
          <p:nvSpPr>
            <p:cNvPr id="26" name="Google Shape;573;p46">
              <a:extLst>
                <a:ext uri="{FF2B5EF4-FFF2-40B4-BE49-F238E27FC236}">
                  <a16:creationId xmlns:a16="http://schemas.microsoft.com/office/drawing/2014/main" id="{0A2BBE1F-18FC-594E-972B-B8E25B25AE3E}"/>
                </a:ext>
              </a:extLst>
            </p:cNvPr>
            <p:cNvSpPr/>
            <p:nvPr/>
          </p:nvSpPr>
          <p:spPr>
            <a:xfrm>
              <a:off x="5938720" y="1017725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</a:t>
              </a:r>
              <a:endParaRPr sz="20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2EAC09-CF40-704F-A643-CA43977900E7}"/>
                </a:ext>
              </a:extLst>
            </p:cNvPr>
            <p:cNvSpPr txBox="1"/>
            <p:nvPr/>
          </p:nvSpPr>
          <p:spPr>
            <a:xfrm>
              <a:off x="6412720" y="950520"/>
              <a:ext cx="2157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Feature Transformer (Categorical Column)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40343-00AC-7049-A9FA-BC7DAC335F0A}"/>
                </a:ext>
              </a:extLst>
            </p:cNvPr>
            <p:cNvSpPr txBox="1"/>
            <p:nvPr/>
          </p:nvSpPr>
          <p:spPr>
            <a:xfrm>
              <a:off x="5856080" y="1504410"/>
              <a:ext cx="2375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Method: </a:t>
              </a:r>
              <a:r>
                <a:rPr lang="en-US" sz="1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Ordinal Encoder</a:t>
              </a:r>
              <a:endParaRPr lang="en-ID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8A8B9FEC-854E-6C4A-9837-2F57525B2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911197"/>
              </p:ext>
            </p:extLst>
          </p:nvPr>
        </p:nvGraphicFramePr>
        <p:xfrm>
          <a:off x="3115780" y="2045097"/>
          <a:ext cx="2292640" cy="15773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95120">
                  <a:extLst>
                    <a:ext uri="{9D8B030D-6E8A-4147-A177-3AD203B41FA5}">
                      <a16:colId xmlns:a16="http://schemas.microsoft.com/office/drawing/2014/main" val="901017071"/>
                    </a:ext>
                  </a:extLst>
                </a:gridCol>
                <a:gridCol w="1197520">
                  <a:extLst>
                    <a:ext uri="{9D8B030D-6E8A-4147-A177-3AD203B41FA5}">
                      <a16:colId xmlns:a16="http://schemas.microsoft.com/office/drawing/2014/main" val="2461603203"/>
                    </a:ext>
                  </a:extLst>
                </a:gridCol>
              </a:tblGrid>
              <a:tr h="2800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878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7942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Engine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983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Mileage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22062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3644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0E240-394A-4D48-81D5-746C237A8DF9}"/>
              </a:ext>
            </a:extLst>
          </p:cNvPr>
          <p:cNvGrpSpPr/>
          <p:nvPr/>
        </p:nvGrpSpPr>
        <p:grpSpPr>
          <a:xfrm>
            <a:off x="310440" y="919007"/>
            <a:ext cx="2738320" cy="584775"/>
            <a:chOff x="3659760" y="950520"/>
            <a:chExt cx="2738320" cy="584775"/>
          </a:xfrm>
        </p:grpSpPr>
        <p:sp>
          <p:nvSpPr>
            <p:cNvPr id="34" name="Google Shape;573;p46">
              <a:extLst>
                <a:ext uri="{FF2B5EF4-FFF2-40B4-BE49-F238E27FC236}">
                  <a16:creationId xmlns:a16="http://schemas.microsoft.com/office/drawing/2014/main" id="{5E0440C8-8A6D-1B46-A40C-AB80C7DD88DD}"/>
                </a:ext>
              </a:extLst>
            </p:cNvPr>
            <p:cNvSpPr/>
            <p:nvPr/>
          </p:nvSpPr>
          <p:spPr>
            <a:xfrm>
              <a:off x="3659760" y="1017725"/>
              <a:ext cx="474000" cy="47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20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586CDD-C3D0-5041-97E7-78197417D967}"/>
                </a:ext>
              </a:extLst>
            </p:cNvPr>
            <p:cNvSpPr txBox="1"/>
            <p:nvPr/>
          </p:nvSpPr>
          <p:spPr>
            <a:xfrm>
              <a:off x="4133760" y="950520"/>
              <a:ext cx="2264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Feature Selection (Categorical Column)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6FC74E-EB0E-1648-B42E-3D3AA272DCEA}"/>
              </a:ext>
            </a:extLst>
          </p:cNvPr>
          <p:cNvSpPr txBox="1"/>
          <p:nvPr/>
        </p:nvSpPr>
        <p:spPr>
          <a:xfrm>
            <a:off x="227800" y="1472897"/>
            <a:ext cx="237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Anova</a:t>
            </a:r>
            <a:endParaRPr lang="en-ID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ID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Result: </a:t>
            </a:r>
          </a:p>
        </p:txBody>
      </p:sp>
      <p:graphicFrame>
        <p:nvGraphicFramePr>
          <p:cNvPr id="37" name="Table 15">
            <a:extLst>
              <a:ext uri="{FF2B5EF4-FFF2-40B4-BE49-F238E27FC236}">
                <a16:creationId xmlns:a16="http://schemas.microsoft.com/office/drawing/2014/main" id="{31190A6F-43DE-6F4B-87B1-CDF377C4D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90202"/>
              </p:ext>
            </p:extLst>
          </p:nvPr>
        </p:nvGraphicFramePr>
        <p:xfrm>
          <a:off x="310440" y="1960848"/>
          <a:ext cx="2264320" cy="2417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61160">
                  <a:extLst>
                    <a:ext uri="{9D8B030D-6E8A-4147-A177-3AD203B41FA5}">
                      <a16:colId xmlns:a16="http://schemas.microsoft.com/office/drawing/2014/main" val="901017071"/>
                    </a:ext>
                  </a:extLst>
                </a:gridCol>
                <a:gridCol w="1203160">
                  <a:extLst>
                    <a:ext uri="{9D8B030D-6E8A-4147-A177-3AD203B41FA5}">
                      <a16:colId xmlns:a16="http://schemas.microsoft.com/office/drawing/2014/main" val="2461603203"/>
                    </a:ext>
                  </a:extLst>
                </a:gridCol>
              </a:tblGrid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878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7942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983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22062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36447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Fuel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84656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Gear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16464"/>
                  </a:ext>
                </a:extLst>
              </a:tr>
              <a:tr h="280047">
                <a:tc>
                  <a:txBody>
                    <a:bodyPr/>
                    <a:lstStyle/>
                    <a:p>
                      <a:r>
                        <a:rPr lang="en-US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737"/>
                          </a:solidFill>
                          <a:effectLst/>
                          <a:uLnTx/>
                          <a:uFillTx/>
                          <a:sym typeface="Arial"/>
                        </a:rPr>
                        <a:t>Correlated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A3737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91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685800" y="1764600"/>
            <a:ext cx="41037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Model &amp; Deployment</a:t>
            </a:r>
            <a:endParaRPr sz="5000" dirty="0"/>
          </a:p>
        </p:txBody>
      </p:sp>
      <p:pic>
        <p:nvPicPr>
          <p:cNvPr id="311" name="Google Shape;311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425" b="7425"/>
          <a:stretch/>
        </p:blipFill>
        <p:spPr>
          <a:xfrm>
            <a:off x="5040302" y="149681"/>
            <a:ext cx="4103698" cy="5242501"/>
          </a:xfrm>
          <a:prstGeom prst="rect">
            <a:avLst/>
          </a:prstGeom>
        </p:spPr>
      </p:pic>
      <p:sp>
        <p:nvSpPr>
          <p:cNvPr id="312" name="Google Shape;312;p36"/>
          <p:cNvSpPr/>
          <p:nvPr/>
        </p:nvSpPr>
        <p:spPr>
          <a:xfrm>
            <a:off x="6184989" y="2770932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7785196" y="3778827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31">
            <a:extLst>
              <a:ext uri="{FF2B5EF4-FFF2-40B4-BE49-F238E27FC236}">
                <a16:creationId xmlns:a16="http://schemas.microsoft.com/office/drawing/2014/main" id="{119D3DA9-ADA4-7C4E-B817-4863BE00046E}"/>
              </a:ext>
            </a:extLst>
          </p:cNvPr>
          <p:cNvSpPr txBox="1">
            <a:spLocks noGrp="1"/>
          </p:cNvSpPr>
          <p:nvPr/>
        </p:nvSpPr>
        <p:spPr>
          <a:xfrm>
            <a:off x="685800" y="865500"/>
            <a:ext cx="999000" cy="89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41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Model Result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BA2A95-6BD7-F148-AE97-79C4A7753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53782"/>
              </p:ext>
            </p:extLst>
          </p:nvPr>
        </p:nvGraphicFramePr>
        <p:xfrm>
          <a:off x="1524000" y="1169670"/>
          <a:ext cx="60960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777817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4681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6814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00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41016.734723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0.699105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1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50978.837084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0.535194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32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62446.768933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0.302551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2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77029.583032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0.061225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9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35915.079353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0.769301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2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Tuned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33550.130368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u="none" strike="noStrike" cap="none" dirty="0">
                          <a:solidFill>
                            <a:srgbClr val="3A3737"/>
                          </a:solidFill>
                          <a:effectLst/>
                          <a:sym typeface="Arial"/>
                        </a:rPr>
                        <a:t>0.798683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1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62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>
            <a:spLocks noGrp="1"/>
          </p:cNvSpPr>
          <p:nvPr>
            <p:ph type="title"/>
          </p:nvPr>
        </p:nvSpPr>
        <p:spPr>
          <a:xfrm>
            <a:off x="1460351" y="120107"/>
            <a:ext cx="4814700" cy="9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 Me!</a:t>
            </a:r>
            <a:endParaRPr dirty="0"/>
          </a:p>
        </p:txBody>
      </p:sp>
      <p:sp>
        <p:nvSpPr>
          <p:cNvPr id="441" name="Google Shape;441;p41"/>
          <p:cNvSpPr txBox="1">
            <a:spLocks noGrp="1"/>
          </p:cNvSpPr>
          <p:nvPr>
            <p:ph type="subTitle" idx="1"/>
          </p:nvPr>
        </p:nvSpPr>
        <p:spPr>
          <a:xfrm>
            <a:off x="1460351" y="1102336"/>
            <a:ext cx="4814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Scan the barcode for open my </a:t>
            </a:r>
            <a:r>
              <a:rPr lang="en" dirty="0" err="1"/>
              <a:t>HuggingFace</a:t>
            </a:r>
            <a:r>
              <a:rPr lang="en" dirty="0"/>
              <a:t> page</a:t>
            </a:r>
            <a:endParaRPr dirty="0"/>
          </a:p>
        </p:txBody>
      </p:sp>
      <p:sp>
        <p:nvSpPr>
          <p:cNvPr id="443" name="Google Shape;443;p41"/>
          <p:cNvSpPr/>
          <p:nvPr/>
        </p:nvSpPr>
        <p:spPr>
          <a:xfrm rot="-5400000">
            <a:off x="6434157" y="90014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1"/>
          <p:cNvSpPr/>
          <p:nvPr/>
        </p:nvSpPr>
        <p:spPr>
          <a:xfrm rot="-5400000">
            <a:off x="7943426" y="-52881"/>
            <a:ext cx="1548530" cy="1237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252A6-CA4B-AC43-88DC-4E9DF4B4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6" r="2695"/>
          <a:stretch/>
        </p:blipFill>
        <p:spPr>
          <a:xfrm>
            <a:off x="3032302" y="1636965"/>
            <a:ext cx="1625759" cy="1571108"/>
          </a:xfrm>
          <a:prstGeom prst="rect">
            <a:avLst/>
          </a:prstGeom>
        </p:spPr>
      </p:pic>
      <p:sp>
        <p:nvSpPr>
          <p:cNvPr id="15" name="Google Shape;441;p41">
            <a:extLst>
              <a:ext uri="{FF2B5EF4-FFF2-40B4-BE49-F238E27FC236}">
                <a16:creationId xmlns:a16="http://schemas.microsoft.com/office/drawing/2014/main" id="{649D6943-4F77-D741-949D-97AD318DFB59}"/>
              </a:ext>
            </a:extLst>
          </p:cNvPr>
          <p:cNvSpPr txBox="1">
            <a:spLocks/>
          </p:cNvSpPr>
          <p:nvPr/>
        </p:nvSpPr>
        <p:spPr>
          <a:xfrm>
            <a:off x="1460351" y="3193040"/>
            <a:ext cx="4814700" cy="84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ID" dirty="0"/>
              <a:t>Or click this </a:t>
            </a:r>
            <a:r>
              <a:rPr lang="en-ID" dirty="0">
                <a:hlinkClick r:id="rId4"/>
              </a:rPr>
              <a:t>HuggingFace Link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166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685800" y="1764600"/>
            <a:ext cx="41037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Conclusion</a:t>
            </a:r>
            <a:endParaRPr sz="5000" dirty="0"/>
          </a:p>
        </p:txBody>
      </p:sp>
      <p:pic>
        <p:nvPicPr>
          <p:cNvPr id="311" name="Google Shape;311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425" b="7425"/>
          <a:stretch/>
        </p:blipFill>
        <p:spPr>
          <a:xfrm>
            <a:off x="5040302" y="0"/>
            <a:ext cx="4103698" cy="5242501"/>
          </a:xfrm>
          <a:prstGeom prst="rect">
            <a:avLst/>
          </a:prstGeom>
        </p:spPr>
      </p:pic>
      <p:sp>
        <p:nvSpPr>
          <p:cNvPr id="312" name="Google Shape;312;p36"/>
          <p:cNvSpPr/>
          <p:nvPr/>
        </p:nvSpPr>
        <p:spPr>
          <a:xfrm>
            <a:off x="6542953" y="2663654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7168011" y="3691925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31">
            <a:extLst>
              <a:ext uri="{FF2B5EF4-FFF2-40B4-BE49-F238E27FC236}">
                <a16:creationId xmlns:a16="http://schemas.microsoft.com/office/drawing/2014/main" id="{119D3DA9-ADA4-7C4E-B817-4863BE00046E}"/>
              </a:ext>
            </a:extLst>
          </p:cNvPr>
          <p:cNvSpPr txBox="1">
            <a:spLocks noGrp="1"/>
          </p:cNvSpPr>
          <p:nvPr/>
        </p:nvSpPr>
        <p:spPr>
          <a:xfrm>
            <a:off x="685800" y="865500"/>
            <a:ext cx="999000" cy="89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41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Roboto"/>
              <a:buNone/>
              <a:defRPr sz="10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54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3623C-A4DC-944C-AB77-F1106BE3582E}"/>
              </a:ext>
            </a:extLst>
          </p:cNvPr>
          <p:cNvSpPr txBox="1"/>
          <p:nvPr/>
        </p:nvSpPr>
        <p:spPr>
          <a:xfrm>
            <a:off x="613187" y="344245"/>
            <a:ext cx="7035500" cy="264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The best model I used is Tuned Extreme Gradient Boost (</a:t>
            </a: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XGBoost</a:t>
            </a: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 Tuned) Regression with a RMSE score = 33550.130368 and an R2 score = 0.798683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XGBoost</a:t>
            </a: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 Tuned has a Training Score: 0.988 and Testing Score: 0.7693, the model still overfitting.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For the next improvement, We need to Data Balancing, add data, and select more accurate parameters to overcome overfitting.</a:t>
            </a:r>
            <a:endParaRPr lang="en-US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0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8;p47">
            <a:extLst>
              <a:ext uri="{FF2B5EF4-FFF2-40B4-BE49-F238E27FC236}">
                <a16:creationId xmlns:a16="http://schemas.microsoft.com/office/drawing/2014/main" id="{446B5AAD-50EF-9C46-BA21-D0F9EE656332}"/>
              </a:ext>
            </a:extLst>
          </p:cNvPr>
          <p:cNvSpPr txBox="1">
            <a:spLocks/>
          </p:cNvSpPr>
          <p:nvPr/>
        </p:nvSpPr>
        <p:spPr>
          <a:xfrm>
            <a:off x="707315" y="417123"/>
            <a:ext cx="4892400" cy="84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5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Thanks!</a:t>
            </a:r>
            <a:endParaRPr lang="en-ID" dirty="0"/>
          </a:p>
        </p:txBody>
      </p:sp>
      <p:sp>
        <p:nvSpPr>
          <p:cNvPr id="5" name="Google Shape;589;p47">
            <a:extLst>
              <a:ext uri="{FF2B5EF4-FFF2-40B4-BE49-F238E27FC236}">
                <a16:creationId xmlns:a16="http://schemas.microsoft.com/office/drawing/2014/main" id="{BD9E6768-2F86-2342-A6E4-2D4E2C1559AF}"/>
              </a:ext>
            </a:extLst>
          </p:cNvPr>
          <p:cNvSpPr txBox="1">
            <a:spLocks/>
          </p:cNvSpPr>
          <p:nvPr/>
        </p:nvSpPr>
        <p:spPr>
          <a:xfrm>
            <a:off x="3902709" y="2128649"/>
            <a:ext cx="4892400" cy="44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ID" b="1" dirty="0"/>
              <a:t>Any questions?</a:t>
            </a:r>
          </a:p>
        </p:txBody>
      </p:sp>
      <p:sp>
        <p:nvSpPr>
          <p:cNvPr id="6" name="Google Shape;592;p47">
            <a:extLst>
              <a:ext uri="{FF2B5EF4-FFF2-40B4-BE49-F238E27FC236}">
                <a16:creationId xmlns:a16="http://schemas.microsoft.com/office/drawing/2014/main" id="{3A96486E-9463-0B48-8DF6-649CF020C06D}"/>
              </a:ext>
            </a:extLst>
          </p:cNvPr>
          <p:cNvSpPr/>
          <p:nvPr/>
        </p:nvSpPr>
        <p:spPr>
          <a:xfrm>
            <a:off x="7003229" y="4659391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593;p47">
            <a:extLst>
              <a:ext uri="{FF2B5EF4-FFF2-40B4-BE49-F238E27FC236}">
                <a16:creationId xmlns:a16="http://schemas.microsoft.com/office/drawing/2014/main" id="{7BE456FC-8415-424F-ACD3-C8C34539E40F}"/>
              </a:ext>
            </a:extLst>
          </p:cNvPr>
          <p:cNvSpPr/>
          <p:nvPr/>
        </p:nvSpPr>
        <p:spPr>
          <a:xfrm>
            <a:off x="3681166" y="4658719"/>
            <a:ext cx="443100" cy="443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599;p47">
            <a:extLst>
              <a:ext uri="{FF2B5EF4-FFF2-40B4-BE49-F238E27FC236}">
                <a16:creationId xmlns:a16="http://schemas.microsoft.com/office/drawing/2014/main" id="{7A472F6F-025B-084C-B152-7F89842C4661}"/>
              </a:ext>
            </a:extLst>
          </p:cNvPr>
          <p:cNvGrpSpPr/>
          <p:nvPr/>
        </p:nvGrpSpPr>
        <p:grpSpPr>
          <a:xfrm>
            <a:off x="3728156" y="4705713"/>
            <a:ext cx="349106" cy="349106"/>
            <a:chOff x="1379798" y="1723250"/>
            <a:chExt cx="397887" cy="397887"/>
          </a:xfrm>
        </p:grpSpPr>
        <p:sp>
          <p:nvSpPr>
            <p:cNvPr id="9" name="Google Shape;600;p47">
              <a:extLst>
                <a:ext uri="{FF2B5EF4-FFF2-40B4-BE49-F238E27FC236}">
                  <a16:creationId xmlns:a16="http://schemas.microsoft.com/office/drawing/2014/main" id="{F9FA8672-64E2-4548-B89F-527B15393D1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1;p47">
              <a:extLst>
                <a:ext uri="{FF2B5EF4-FFF2-40B4-BE49-F238E27FC236}">
                  <a16:creationId xmlns:a16="http://schemas.microsoft.com/office/drawing/2014/main" id="{466D2161-66B8-4344-9200-B85F8B352897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2;p47">
              <a:extLst>
                <a:ext uri="{FF2B5EF4-FFF2-40B4-BE49-F238E27FC236}">
                  <a16:creationId xmlns:a16="http://schemas.microsoft.com/office/drawing/2014/main" id="{F297D3A7-935E-3A4A-9F58-B34EA240577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3;p47">
              <a:extLst>
                <a:ext uri="{FF2B5EF4-FFF2-40B4-BE49-F238E27FC236}">
                  <a16:creationId xmlns:a16="http://schemas.microsoft.com/office/drawing/2014/main" id="{6F0D479D-B172-D24F-A658-0BB5EA17E7F3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04;p47">
            <a:extLst>
              <a:ext uri="{FF2B5EF4-FFF2-40B4-BE49-F238E27FC236}">
                <a16:creationId xmlns:a16="http://schemas.microsoft.com/office/drawing/2014/main" id="{D46E8824-E30C-FA48-9747-3953904D6F1E}"/>
              </a:ext>
            </a:extLst>
          </p:cNvPr>
          <p:cNvGrpSpPr/>
          <p:nvPr/>
        </p:nvGrpSpPr>
        <p:grpSpPr>
          <a:xfrm>
            <a:off x="7050232" y="4706385"/>
            <a:ext cx="349087" cy="349106"/>
            <a:chOff x="864491" y="1723250"/>
            <a:chExt cx="397866" cy="397887"/>
          </a:xfrm>
        </p:grpSpPr>
        <p:sp>
          <p:nvSpPr>
            <p:cNvPr id="14" name="Google Shape;605;p47">
              <a:extLst>
                <a:ext uri="{FF2B5EF4-FFF2-40B4-BE49-F238E27FC236}">
                  <a16:creationId xmlns:a16="http://schemas.microsoft.com/office/drawing/2014/main" id="{12339705-4F19-A048-A1F0-C82A425BD95C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6;p47">
              <a:extLst>
                <a:ext uri="{FF2B5EF4-FFF2-40B4-BE49-F238E27FC236}">
                  <a16:creationId xmlns:a16="http://schemas.microsoft.com/office/drawing/2014/main" id="{8D6E74E7-C1E3-6A43-8540-0469C56EB36F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7;p47">
              <a:extLst>
                <a:ext uri="{FF2B5EF4-FFF2-40B4-BE49-F238E27FC236}">
                  <a16:creationId xmlns:a16="http://schemas.microsoft.com/office/drawing/2014/main" id="{8ECE085C-E234-9B43-82A4-9DE96CD141C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8A8327-EB8D-BB47-AACD-7C8EFC994B95}"/>
              </a:ext>
            </a:extLst>
          </p:cNvPr>
          <p:cNvSpPr txBox="1"/>
          <p:nvPr/>
        </p:nvSpPr>
        <p:spPr>
          <a:xfrm>
            <a:off x="4138584" y="4694180"/>
            <a:ext cx="1636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Daniyal</a:t>
            </a:r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Kahfi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34394-D74C-6741-A585-BA8D3F8487B2}"/>
              </a:ext>
            </a:extLst>
          </p:cNvPr>
          <p:cNvSpPr txBox="1"/>
          <p:nvPr/>
        </p:nvSpPr>
        <p:spPr>
          <a:xfrm>
            <a:off x="7507670" y="4726377"/>
            <a:ext cx="1636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tx1"/>
                </a:solidFill>
                <a:latin typeface="Menlo" panose="020B0609030804020204" pitchFamily="49" charset="0"/>
              </a:rPr>
              <a:t>@</a:t>
            </a:r>
            <a:r>
              <a:rPr lang="en-ID" dirty="0" err="1">
                <a:solidFill>
                  <a:schemeClr val="tx1"/>
                </a:solidFill>
                <a:latin typeface="Menlo" panose="020B0609030804020204" pitchFamily="49" charset="0"/>
              </a:rPr>
              <a:t>kahfidaniyal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14"/>
          </p:nvPr>
        </p:nvSpPr>
        <p:spPr>
          <a:xfrm>
            <a:off x="4911875" y="1262734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15"/>
          </p:nvPr>
        </p:nvSpPr>
        <p:spPr>
          <a:xfrm>
            <a:off x="4911875" y="2666516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13"/>
          </p:nvPr>
        </p:nvSpPr>
        <p:spPr>
          <a:xfrm>
            <a:off x="719975" y="2666516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9"/>
          </p:nvPr>
        </p:nvSpPr>
        <p:spPr>
          <a:xfrm>
            <a:off x="719975" y="1262734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 idx="2"/>
          </p:nvPr>
        </p:nvSpPr>
        <p:spPr>
          <a:xfrm>
            <a:off x="1648140" y="1438384"/>
            <a:ext cx="25839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Problem</a:t>
            </a:r>
            <a:r>
              <a:rPr lang="en-ID" sz="1800" b="1" i="0" u="none" strike="noStrike" dirty="0">
                <a:solidFill>
                  <a:srgbClr val="9E855C"/>
                </a:solidFill>
                <a:effectLst/>
                <a:latin typeface="Rajdhani" panose="02000000000000000000" pitchFamily="2" charset="77"/>
              </a:rPr>
              <a:t> </a:t>
            </a:r>
            <a:r>
              <a:rPr lang="en-ID" dirty="0"/>
              <a:t>Case</a:t>
            </a:r>
            <a:endParaRPr dirty="0"/>
          </a:p>
        </p:txBody>
      </p:sp>
      <p:sp>
        <p:nvSpPr>
          <p:cNvPr id="21" name="Google Shape;196;p30">
            <a:extLst>
              <a:ext uri="{FF2B5EF4-FFF2-40B4-BE49-F238E27FC236}">
                <a16:creationId xmlns:a16="http://schemas.microsoft.com/office/drawing/2014/main" id="{C6F93BF4-5486-F340-BF30-2FD7FEBA007C}"/>
              </a:ext>
            </a:extLst>
          </p:cNvPr>
          <p:cNvSpPr txBox="1">
            <a:spLocks/>
          </p:cNvSpPr>
          <p:nvPr/>
        </p:nvSpPr>
        <p:spPr>
          <a:xfrm>
            <a:off x="1648140" y="2666516"/>
            <a:ext cx="2583900" cy="75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D" dirty="0"/>
              <a:t>Exploratory Data Analysis</a:t>
            </a:r>
          </a:p>
        </p:txBody>
      </p:sp>
      <p:sp>
        <p:nvSpPr>
          <p:cNvPr id="26" name="Google Shape;196;p30">
            <a:extLst>
              <a:ext uri="{FF2B5EF4-FFF2-40B4-BE49-F238E27FC236}">
                <a16:creationId xmlns:a16="http://schemas.microsoft.com/office/drawing/2014/main" id="{221DCAE3-6C8E-5D4C-AA5E-065A0A4F2EA3}"/>
              </a:ext>
            </a:extLst>
          </p:cNvPr>
          <p:cNvSpPr txBox="1">
            <a:spLocks/>
          </p:cNvSpPr>
          <p:nvPr/>
        </p:nvSpPr>
        <p:spPr>
          <a:xfrm>
            <a:off x="5840040" y="1440373"/>
            <a:ext cx="2583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ID" dirty="0"/>
              <a:t>About Data</a:t>
            </a:r>
          </a:p>
        </p:txBody>
      </p:sp>
      <p:sp>
        <p:nvSpPr>
          <p:cNvPr id="31" name="Google Shape;196;p30">
            <a:extLst>
              <a:ext uri="{FF2B5EF4-FFF2-40B4-BE49-F238E27FC236}">
                <a16:creationId xmlns:a16="http://schemas.microsoft.com/office/drawing/2014/main" id="{33996114-54C7-3B4B-8B4D-6256229F4201}"/>
              </a:ext>
            </a:extLst>
          </p:cNvPr>
          <p:cNvSpPr txBox="1">
            <a:spLocks/>
          </p:cNvSpPr>
          <p:nvPr/>
        </p:nvSpPr>
        <p:spPr>
          <a:xfrm>
            <a:off x="5840040" y="2842166"/>
            <a:ext cx="2583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ID" dirty="0"/>
              <a:t>Data Pre-processing</a:t>
            </a:r>
          </a:p>
        </p:txBody>
      </p:sp>
      <p:sp>
        <p:nvSpPr>
          <p:cNvPr id="32" name="Google Shape;192;p30">
            <a:extLst>
              <a:ext uri="{FF2B5EF4-FFF2-40B4-BE49-F238E27FC236}">
                <a16:creationId xmlns:a16="http://schemas.microsoft.com/office/drawing/2014/main" id="{18236555-A032-CC4C-A49E-C9B7AB3F2332}"/>
              </a:ext>
            </a:extLst>
          </p:cNvPr>
          <p:cNvSpPr txBox="1">
            <a:spLocks/>
          </p:cNvSpPr>
          <p:nvPr/>
        </p:nvSpPr>
        <p:spPr>
          <a:xfrm>
            <a:off x="719975" y="4070298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3" name="Google Shape;192;p30">
            <a:extLst>
              <a:ext uri="{FF2B5EF4-FFF2-40B4-BE49-F238E27FC236}">
                <a16:creationId xmlns:a16="http://schemas.microsoft.com/office/drawing/2014/main" id="{E3C18556-AACA-9044-A697-46A27D3DAFB2}"/>
              </a:ext>
            </a:extLst>
          </p:cNvPr>
          <p:cNvSpPr txBox="1">
            <a:spLocks/>
          </p:cNvSpPr>
          <p:nvPr/>
        </p:nvSpPr>
        <p:spPr>
          <a:xfrm>
            <a:off x="4902873" y="4094303"/>
            <a:ext cx="775800" cy="7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4" name="Google Shape;196;p30">
            <a:extLst>
              <a:ext uri="{FF2B5EF4-FFF2-40B4-BE49-F238E27FC236}">
                <a16:creationId xmlns:a16="http://schemas.microsoft.com/office/drawing/2014/main" id="{D4972A75-19F5-2D46-8ECA-C4F62EC015B8}"/>
              </a:ext>
            </a:extLst>
          </p:cNvPr>
          <p:cNvSpPr txBox="1">
            <a:spLocks/>
          </p:cNvSpPr>
          <p:nvPr/>
        </p:nvSpPr>
        <p:spPr>
          <a:xfrm>
            <a:off x="1648140" y="4269953"/>
            <a:ext cx="2583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ID" dirty="0"/>
              <a:t>Model &amp; Deployment</a:t>
            </a:r>
          </a:p>
        </p:txBody>
      </p:sp>
      <p:sp>
        <p:nvSpPr>
          <p:cNvPr id="35" name="Google Shape;196;p30">
            <a:extLst>
              <a:ext uri="{FF2B5EF4-FFF2-40B4-BE49-F238E27FC236}">
                <a16:creationId xmlns:a16="http://schemas.microsoft.com/office/drawing/2014/main" id="{4E7CDB19-DEF5-174A-BDCF-BEEEEBEC79B8}"/>
              </a:ext>
            </a:extLst>
          </p:cNvPr>
          <p:cNvSpPr txBox="1">
            <a:spLocks/>
          </p:cNvSpPr>
          <p:nvPr/>
        </p:nvSpPr>
        <p:spPr>
          <a:xfrm>
            <a:off x="5840040" y="4269953"/>
            <a:ext cx="2583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ID" dirty="0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45992" y="1887738"/>
            <a:ext cx="3603900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Case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>
            <a:off x="861675" y="831313"/>
            <a:ext cx="9990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3103414" y="25670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197" r="38659"/>
          <a:stretch/>
        </p:blipFill>
        <p:spPr>
          <a:xfrm>
            <a:off x="5516879" y="-15240"/>
            <a:ext cx="3721098" cy="5143501"/>
          </a:xfrm>
          <a:prstGeom prst="rect">
            <a:avLst/>
          </a:prstGeom>
        </p:spPr>
      </p:pic>
      <p:sp>
        <p:nvSpPr>
          <p:cNvPr id="213" name="Google Shape;213;p31"/>
          <p:cNvSpPr/>
          <p:nvPr/>
        </p:nvSpPr>
        <p:spPr>
          <a:xfrm>
            <a:off x="4703621" y="3574902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 rot="10800000" flipH="1">
            <a:off x="7680355" y="-25394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561900" y="228600"/>
            <a:ext cx="4568100" cy="838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Case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1"/>
          </p:nvPr>
        </p:nvSpPr>
        <p:spPr>
          <a:xfrm>
            <a:off x="3561900" y="1066668"/>
            <a:ext cx="4568100" cy="2727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A used car sales company in Saudi Arabia wants to make a machine learning to predict the price of used cars that its customers want, so the potential customers can estimate the budget they have to prepare.</a:t>
            </a:r>
            <a:endParaRPr dirty="0"/>
          </a:p>
        </p:txBody>
      </p:sp>
      <p:pic>
        <p:nvPicPr>
          <p:cNvPr id="221" name="Google Shape;22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474" r="29474"/>
          <a:stretch/>
        </p:blipFill>
        <p:spPr>
          <a:xfrm>
            <a:off x="0" y="0"/>
            <a:ext cx="3168000" cy="5143501"/>
          </a:xfrm>
          <a:prstGeom prst="rect">
            <a:avLst/>
          </a:prstGeom>
        </p:spPr>
      </p:pic>
      <p:sp>
        <p:nvSpPr>
          <p:cNvPr id="222" name="Google Shape;222;p32"/>
          <p:cNvSpPr/>
          <p:nvPr/>
        </p:nvSpPr>
        <p:spPr>
          <a:xfrm rot="5400000">
            <a:off x="-323636" y="25416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2"/>
          <p:cNvSpPr/>
          <p:nvPr/>
        </p:nvSpPr>
        <p:spPr>
          <a:xfrm rot="5400000">
            <a:off x="-155331" y="3750302"/>
            <a:ext cx="1548530" cy="1237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45992" y="1940734"/>
            <a:ext cx="3603900" cy="83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About Data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>
            <a:off x="861675" y="831313"/>
            <a:ext cx="9990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2" name="Google Shape;212;p31"/>
          <p:cNvSpPr/>
          <p:nvPr/>
        </p:nvSpPr>
        <p:spPr>
          <a:xfrm>
            <a:off x="3103414" y="25670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42;p41">
            <a:extLst>
              <a:ext uri="{FF2B5EF4-FFF2-40B4-BE49-F238E27FC236}">
                <a16:creationId xmlns:a16="http://schemas.microsoft.com/office/drawing/2014/main" id="{7B636EA2-6EE9-574F-868A-44219C93F9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732" r="2732"/>
          <a:stretch/>
        </p:blipFill>
        <p:spPr>
          <a:xfrm>
            <a:off x="5893957" y="-7106"/>
            <a:ext cx="3240899" cy="514350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" name="Google Shape;213;p31"/>
          <p:cNvSpPr/>
          <p:nvPr/>
        </p:nvSpPr>
        <p:spPr>
          <a:xfrm>
            <a:off x="4703621" y="3574902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 rot="10800000" flipH="1">
            <a:off x="7625491" y="-25394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78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561900" y="228600"/>
            <a:ext cx="4568100" cy="838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Data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1"/>
          </p:nvPr>
        </p:nvSpPr>
        <p:spPr>
          <a:xfrm>
            <a:off x="3561900" y="1066668"/>
            <a:ext cx="4568100" cy="2727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ID" dirty="0"/>
              <a:t>Source	: </a:t>
            </a:r>
            <a:r>
              <a:rPr lang="en-ID" dirty="0">
                <a:hlinkClick r:id="rId3"/>
              </a:rPr>
              <a:t>https://www.kaggle.com/datasets/turkibintalib/saudi-arabia-used-cars-dataset</a:t>
            </a:r>
            <a:endParaRPr lang="en-ID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ID" dirty="0"/>
              <a:t>Data Shape	: 8035 rows and 13 columns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ID" dirty="0"/>
              <a:t>Missing Value	: 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ID" dirty="0" err="1"/>
              <a:t>NaN</a:t>
            </a:r>
            <a:r>
              <a:rPr lang="en-ID" dirty="0"/>
              <a:t> Value	: in column Negotiable and 		  Price</a:t>
            </a:r>
          </a:p>
        </p:txBody>
      </p:sp>
      <p:pic>
        <p:nvPicPr>
          <p:cNvPr id="221" name="Google Shape;22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9474" r="29474"/>
          <a:stretch/>
        </p:blipFill>
        <p:spPr>
          <a:xfrm>
            <a:off x="0" y="0"/>
            <a:ext cx="3168000" cy="5143501"/>
          </a:xfrm>
          <a:prstGeom prst="rect">
            <a:avLst/>
          </a:prstGeom>
        </p:spPr>
      </p:pic>
      <p:sp>
        <p:nvSpPr>
          <p:cNvPr id="222" name="Google Shape;222;p32"/>
          <p:cNvSpPr/>
          <p:nvPr/>
        </p:nvSpPr>
        <p:spPr>
          <a:xfrm rot="5400000">
            <a:off x="-323636" y="25416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2"/>
          <p:cNvSpPr/>
          <p:nvPr/>
        </p:nvSpPr>
        <p:spPr>
          <a:xfrm rot="5400000">
            <a:off x="-155331" y="3750302"/>
            <a:ext cx="1548530" cy="1237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81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45992" y="2345322"/>
            <a:ext cx="3603900" cy="83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Exploratory Data </a:t>
            </a:r>
            <a:r>
              <a:rPr lang="en" sz="4000" dirty="0" err="1"/>
              <a:t>Analys</a:t>
            </a:r>
            <a:r>
              <a:rPr lang="en-ID" sz="4000" dirty="0"/>
              <a:t>is</a:t>
            </a:r>
            <a:endParaRPr sz="4000"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>
            <a:off x="861675" y="831313"/>
            <a:ext cx="9990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1"/>
          <p:cNvSpPr/>
          <p:nvPr/>
        </p:nvSpPr>
        <p:spPr>
          <a:xfrm>
            <a:off x="3103414" y="2567007"/>
            <a:ext cx="3226104" cy="2578847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rgbClr val="CA0505">
              <a:alpha val="31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311;p36">
            <a:extLst>
              <a:ext uri="{FF2B5EF4-FFF2-40B4-BE49-F238E27FC236}">
                <a16:creationId xmlns:a16="http://schemas.microsoft.com/office/drawing/2014/main" id="{84175CEC-0DED-6D49-BADF-13BB42527D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7425" b="7425"/>
          <a:stretch/>
        </p:blipFill>
        <p:spPr>
          <a:xfrm>
            <a:off x="5214793" y="1201"/>
            <a:ext cx="3957510" cy="5142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" name="Google Shape;213;p31"/>
          <p:cNvSpPr/>
          <p:nvPr/>
        </p:nvSpPr>
        <p:spPr>
          <a:xfrm>
            <a:off x="4703621" y="3574902"/>
            <a:ext cx="1975989" cy="1579544"/>
          </a:xfrm>
          <a:custGeom>
            <a:avLst/>
            <a:gdLst/>
            <a:ahLst/>
            <a:cxnLst/>
            <a:rect l="l" t="t" r="r" b="b"/>
            <a:pathLst>
              <a:path w="3226104" h="2578847" extrusionOk="0">
                <a:moveTo>
                  <a:pt x="3225951" y="192"/>
                </a:moveTo>
                <a:lnTo>
                  <a:pt x="3225951" y="2578848"/>
                </a:lnTo>
                <a:lnTo>
                  <a:pt x="0" y="2578848"/>
                </a:lnTo>
                <a:cubicBezTo>
                  <a:pt x="0" y="2578848"/>
                  <a:pt x="3251859" y="-25716"/>
                  <a:pt x="3225951" y="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 rot="10800000" flipH="1">
            <a:off x="7625491" y="-25394"/>
            <a:ext cx="1555694" cy="1245203"/>
          </a:xfrm>
          <a:custGeom>
            <a:avLst/>
            <a:gdLst/>
            <a:ahLst/>
            <a:cxnLst/>
            <a:rect l="l" t="t" r="r" b="b"/>
            <a:pathLst>
              <a:path w="1555694" h="1245203" extrusionOk="0">
                <a:moveTo>
                  <a:pt x="1555695" y="0"/>
                </a:moveTo>
                <a:cubicBezTo>
                  <a:pt x="768739" y="629483"/>
                  <a:pt x="0" y="1245203"/>
                  <a:pt x="0" y="1245203"/>
                </a:cubicBezTo>
                <a:lnTo>
                  <a:pt x="1555695" y="1245203"/>
                </a:lnTo>
                <a:lnTo>
                  <a:pt x="1555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14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10 Used Car Brand</a:t>
            </a:r>
            <a:endParaRPr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92C353A-DEAA-014C-BF6B-14B48498C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775694"/>
              </p:ext>
            </p:extLst>
          </p:nvPr>
        </p:nvGraphicFramePr>
        <p:xfrm>
          <a:off x="1516380" y="1017725"/>
          <a:ext cx="6111240" cy="368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694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Gear Type </a:t>
            </a:r>
            <a:r>
              <a:rPr lang="en" dirty="0" err="1"/>
              <a:t>Compar</a:t>
            </a:r>
            <a:r>
              <a:rPr lang="en-ID" dirty="0"/>
              <a:t>is</a:t>
            </a:r>
            <a:r>
              <a:rPr lang="en" dirty="0"/>
              <a:t>on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DBEBA6-0D9F-5F49-80AC-E89D2659D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28958"/>
              </p:ext>
            </p:extLst>
          </p:nvPr>
        </p:nvGraphicFramePr>
        <p:xfrm>
          <a:off x="1524000" y="1153988"/>
          <a:ext cx="6096000" cy="3544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6340238"/>
      </p:ext>
    </p:extLst>
  </p:cSld>
  <p:clrMapOvr>
    <a:masterClrMapping/>
  </p:clrMapOvr>
</p:sld>
</file>

<file path=ppt/theme/theme1.xml><?xml version="1.0" encoding="utf-8"?>
<a:theme xmlns:a="http://schemas.openxmlformats.org/drawingml/2006/main" name="Automotive Industry Consulting Toolkit by Slidesgo">
  <a:themeElements>
    <a:clrScheme name="Simple Light">
      <a:dk1>
        <a:srgbClr val="292929"/>
      </a:dk1>
      <a:lt1>
        <a:srgbClr val="F3F3F3"/>
      </a:lt1>
      <a:dk2>
        <a:srgbClr val="CA0505"/>
      </a:dk2>
      <a:lt2>
        <a:srgbClr val="A20A0A"/>
      </a:lt2>
      <a:accent1>
        <a:srgbClr val="B7B7B7"/>
      </a:accent1>
      <a:accent2>
        <a:srgbClr val="CE6A6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1041</Words>
  <Application>Microsoft Macintosh PowerPoint</Application>
  <PresentationFormat>On-screen Show (16:9)</PresentationFormat>
  <Paragraphs>181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Menlo</vt:lpstr>
      <vt:lpstr>Rajdhani</vt:lpstr>
      <vt:lpstr>Roboto Medium</vt:lpstr>
      <vt:lpstr>Roboto</vt:lpstr>
      <vt:lpstr>Calibri</vt:lpstr>
      <vt:lpstr>Raleway</vt:lpstr>
      <vt:lpstr>Arial</vt:lpstr>
      <vt:lpstr>Open Sans</vt:lpstr>
      <vt:lpstr>Automotive Industry Consulting Toolkit by Slidesgo</vt:lpstr>
      <vt:lpstr>Saudi Arabia Used Car Sales  Milestone 2</vt:lpstr>
      <vt:lpstr>02</vt:lpstr>
      <vt:lpstr>Problem Case</vt:lpstr>
      <vt:lpstr>Problem Case</vt:lpstr>
      <vt:lpstr>About Data</vt:lpstr>
      <vt:lpstr>About Data</vt:lpstr>
      <vt:lpstr>Exploratory Data Analysis</vt:lpstr>
      <vt:lpstr>TOP 10 Used Car Brand</vt:lpstr>
      <vt:lpstr>Gear Type Comparison</vt:lpstr>
      <vt:lpstr>Average Price </vt:lpstr>
      <vt:lpstr>Data  Pre-Processing</vt:lpstr>
      <vt:lpstr>Data Pre-Processing</vt:lpstr>
      <vt:lpstr>Data Pre-Processing</vt:lpstr>
      <vt:lpstr>Model &amp; Deployment</vt:lpstr>
      <vt:lpstr>Comparison Model Result</vt:lpstr>
      <vt:lpstr>Scan Me!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Saudi Arabia Used Car Sales  Milestone 2</dc:title>
  <cp:lastModifiedBy>daniyal kahfi</cp:lastModifiedBy>
  <cp:revision>17</cp:revision>
  <dcterms:modified xsi:type="dcterms:W3CDTF">2024-04-19T02:59:05Z</dcterms:modified>
</cp:coreProperties>
</file>